
<file path=[Content_Types].xml><?xml version="1.0" encoding="utf-8"?>
<Types xmlns="http://schemas.openxmlformats.org/package/2006/content-types">
  <Default Extension="bin" ContentType="application/vnd.ms-office.activeX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activeX/activeX1.xml" ContentType="application/vnd.ms-office.activeX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embeddings/oleObject6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63" r:id="rId2"/>
  </p:sldMasterIdLst>
  <p:notesMasterIdLst>
    <p:notesMasterId r:id="rId31"/>
  </p:notesMasterIdLst>
  <p:handoutMasterIdLst>
    <p:handoutMasterId r:id="rId32"/>
  </p:handoutMasterIdLst>
  <p:sldIdLst>
    <p:sldId id="347" r:id="rId3"/>
    <p:sldId id="348" r:id="rId4"/>
    <p:sldId id="349" r:id="rId5"/>
    <p:sldId id="350" r:id="rId6"/>
    <p:sldId id="351" r:id="rId7"/>
    <p:sldId id="352" r:id="rId8"/>
    <p:sldId id="304" r:id="rId9"/>
    <p:sldId id="330" r:id="rId10"/>
    <p:sldId id="305" r:id="rId11"/>
    <p:sldId id="294" r:id="rId12"/>
    <p:sldId id="295" r:id="rId13"/>
    <p:sldId id="296" r:id="rId14"/>
    <p:sldId id="311" r:id="rId15"/>
    <p:sldId id="331" r:id="rId16"/>
    <p:sldId id="333" r:id="rId17"/>
    <p:sldId id="334" r:id="rId18"/>
    <p:sldId id="337" r:id="rId19"/>
    <p:sldId id="335" r:id="rId20"/>
    <p:sldId id="338" r:id="rId21"/>
    <p:sldId id="336" r:id="rId22"/>
    <p:sldId id="339" r:id="rId23"/>
    <p:sldId id="340" r:id="rId24"/>
    <p:sldId id="342" r:id="rId25"/>
    <p:sldId id="341" r:id="rId26"/>
    <p:sldId id="343" r:id="rId27"/>
    <p:sldId id="344" r:id="rId28"/>
    <p:sldId id="345" r:id="rId29"/>
    <p:sldId id="292" r:id="rId30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5930" lvl="1" indent="127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3130" lvl="2" indent="127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0330" lvl="3" indent="127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7530" lvl="4" indent="127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lvl="5" indent="127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lvl="6" indent="127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lvl="7" indent="127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lvl="8" indent="127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FF00FF"/>
    <a:srgbClr val="D264D5"/>
    <a:srgbClr val="FF33CC"/>
    <a:srgbClr val="CC66FF"/>
    <a:srgbClr val="E2A7FF"/>
    <a:srgbClr val="FFFF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81"/>
  </p:normalViewPr>
  <p:slideViewPr>
    <p:cSldViewPr snapToGrid="0" showGuides="1">
      <p:cViewPr varScale="1">
        <p:scale>
          <a:sx n="114" d="100"/>
          <a:sy n="114" d="100"/>
        </p:scale>
        <p:origin x="1230" y="10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5990563847406179E-2"/>
          <c:y val="3.9686741909941509E-2"/>
          <c:w val="0.91391034897665779"/>
          <c:h val="0.6929901944035569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1"/>
          <c:cat>
            <c:strRef>
              <c:f>Лист1!$A$2:$A$7</c:f>
              <c:strCache>
                <c:ptCount val="6"/>
                <c:pt idx="0">
                  <c:v>арендная плата за земельный участок</c:v>
                </c:pt>
                <c:pt idx="1">
                  <c:v>доходы от использования имущества</c:v>
                </c:pt>
                <c:pt idx="2">
                  <c:v>реализация имущества</c:v>
                </c:pt>
                <c:pt idx="3">
                  <c:v>продажа земли</c:v>
                </c:pt>
                <c:pt idx="4">
                  <c:v>штрафные санкции</c:v>
                </c:pt>
                <c:pt idx="5">
                  <c:v>прочие доходы 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3.2</c:v>
                </c:pt>
                <c:pt idx="1">
                  <c:v>2.8</c:v>
                </c:pt>
                <c:pt idx="2">
                  <c:v>1.1000000000000001</c:v>
                </c:pt>
                <c:pt idx="3">
                  <c:v>2.1</c:v>
                </c:pt>
                <c:pt idx="4">
                  <c:v>1.9</c:v>
                </c:pt>
                <c:pt idx="5">
                  <c:v>0.3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  <a:effectLst/>
                </c14:spPr>
              </c14:invertSolidFillFmt>
            </c:ext>
            <c:ext xmlns:c16="http://schemas.microsoft.com/office/drawing/2014/chart" uri="{C3380CC4-5D6E-409C-BE32-E72D297353CC}">
              <c16:uniqueId val="{00000000-6910-4034-ADE8-3D3A4C1AA8E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1"/>
          <c:cat>
            <c:strRef>
              <c:f>Лист1!$A$2:$A$7</c:f>
              <c:strCache>
                <c:ptCount val="6"/>
                <c:pt idx="0">
                  <c:v>арендная плата за земельный участок</c:v>
                </c:pt>
                <c:pt idx="1">
                  <c:v>доходы от использования имущества</c:v>
                </c:pt>
                <c:pt idx="2">
                  <c:v>реализация имущества</c:v>
                </c:pt>
                <c:pt idx="3">
                  <c:v>продажа земли</c:v>
                </c:pt>
                <c:pt idx="4">
                  <c:v>штрафные санкции</c:v>
                </c:pt>
                <c:pt idx="5">
                  <c:v>прочие доходы 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4</c:v>
                </c:pt>
                <c:pt idx="1">
                  <c:v>2.9</c:v>
                </c:pt>
                <c:pt idx="2">
                  <c:v>4.4000000000000004</c:v>
                </c:pt>
                <c:pt idx="3">
                  <c:v>2.8</c:v>
                </c:pt>
                <c:pt idx="4">
                  <c:v>1.8</c:v>
                </c:pt>
                <c:pt idx="5">
                  <c:v>0.6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  <a:effectLst/>
                </c14:spPr>
              </c14:invertSolidFillFmt>
            </c:ext>
            <c:ext xmlns:c16="http://schemas.microsoft.com/office/drawing/2014/chart" uri="{C3380CC4-5D6E-409C-BE32-E72D297353CC}">
              <c16:uniqueId val="{00000001-6910-4034-ADE8-3D3A4C1AA8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80251584"/>
        <c:axId val="1"/>
      </c:barChart>
      <c:catAx>
        <c:axId val="28025158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80251584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3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dTable>
      <c:spPr>
        <a:noFill/>
        <a:ln w="25414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20</a:t>
            </a:r>
            <a:r>
              <a:rPr lang="ru-RU" dirty="0"/>
              <a:t>24</a:t>
            </a:r>
            <a:endParaRPr lang="en-US" dirty="0"/>
          </a:p>
        </c:rich>
      </c:tx>
      <c:layout>
        <c:manualLayout>
          <c:xMode val="edge"/>
          <c:yMode val="edge"/>
          <c:x val="0.42901419015189091"/>
          <c:y val="1.7835799187521942E-2"/>
        </c:manualLayout>
      </c:layout>
      <c:overlay val="1"/>
      <c:spPr>
        <a:solidFill>
          <a:srgbClr val="FFFF00"/>
        </a:solidFill>
      </c:spPr>
    </c:title>
    <c:autoTitleDeleted val="0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5301685825173255E-2"/>
          <c:y val="0.14226691408796829"/>
          <c:w val="0.65729630901829128"/>
          <c:h val="0.8577330785614432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2024</c:v>
                </c:pt>
              </c:strCache>
            </c:strRef>
          </c:tx>
          <c:dPt>
            <c:idx val="0"/>
            <c:bubble3D val="0"/>
            <c:spPr>
              <a:solidFill>
                <a:srgbClr val="00FF99"/>
              </a:solidFill>
            </c:spPr>
            <c:extLst>
              <c:ext xmlns:c16="http://schemas.microsoft.com/office/drawing/2014/chart" uri="{C3380CC4-5D6E-409C-BE32-E72D297353CC}">
                <c16:uniqueId val="{00000000-DC1E-4EE2-81F1-B98DCFDE4670}"/>
              </c:ext>
            </c:extLst>
          </c:dPt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1-DC1E-4EE2-81F1-B98DCFDE4670}"/>
              </c:ext>
            </c:extLst>
          </c:dPt>
          <c:dPt>
            <c:idx val="2"/>
            <c:bubble3D val="0"/>
            <c:spPr>
              <a:pattFill prst="pct5">
                <a:fgClr>
                  <a:srgbClr val="00B0F0"/>
                </a:fgClr>
                <a:bgClr>
                  <a:schemeClr val="bg1"/>
                </a:bgClr>
              </a:pattFill>
            </c:spPr>
            <c:extLst>
              <c:ext xmlns:c16="http://schemas.microsoft.com/office/drawing/2014/chart" uri="{C3380CC4-5D6E-409C-BE32-E72D297353CC}">
                <c16:uniqueId val="{00000002-DC1E-4EE2-81F1-B98DCFDE4670}"/>
              </c:ext>
            </c:extLst>
          </c:dPt>
          <c:dPt>
            <c:idx val="3"/>
            <c:bubble3D val="0"/>
            <c:spPr>
              <a:solidFill>
                <a:srgbClr val="66FF33"/>
              </a:solidFill>
            </c:spPr>
            <c:extLst>
              <c:ext xmlns:c16="http://schemas.microsoft.com/office/drawing/2014/chart" uri="{C3380CC4-5D6E-409C-BE32-E72D297353CC}">
                <c16:uniqueId val="{00000003-DC1E-4EE2-81F1-B98DCFDE4670}"/>
              </c:ext>
            </c:extLst>
          </c:dPt>
          <c:dPt>
            <c:idx val="4"/>
            <c:bubble3D val="0"/>
            <c:spPr>
              <a:solidFill>
                <a:schemeClr val="bg2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4-DC1E-4EE2-81F1-B98DCFDE4670}"/>
              </c:ext>
            </c:extLst>
          </c:dPt>
          <c:dPt>
            <c:idx val="5"/>
            <c:bubble3D val="0"/>
            <c:spPr>
              <a:solidFill>
                <a:srgbClr val="990099"/>
              </a:solidFill>
            </c:spPr>
            <c:extLst>
              <c:ext xmlns:c16="http://schemas.microsoft.com/office/drawing/2014/chart" uri="{C3380CC4-5D6E-409C-BE32-E72D297353CC}">
                <c16:uniqueId val="{00000005-DC1E-4EE2-81F1-B98DCFDE4670}"/>
              </c:ext>
            </c:extLst>
          </c:dPt>
          <c:dPt>
            <c:idx val="6"/>
            <c:bubble3D val="0"/>
            <c:spPr>
              <a:solidFill>
                <a:srgbClr val="00B0F0"/>
              </a:solidFill>
            </c:spPr>
            <c:extLst>
              <c:ext xmlns:c16="http://schemas.microsoft.com/office/drawing/2014/chart" uri="{C3380CC4-5D6E-409C-BE32-E72D297353CC}">
                <c16:uniqueId val="{00000006-DC1E-4EE2-81F1-B98DCFDE4670}"/>
              </c:ext>
            </c:extLst>
          </c:dPt>
          <c:dPt>
            <c:idx val="7"/>
            <c:bubble3D val="0"/>
            <c:spPr>
              <a:solidFill>
                <a:srgbClr val="7030A0"/>
              </a:solidFill>
            </c:spPr>
            <c:extLst>
              <c:ext xmlns:c16="http://schemas.microsoft.com/office/drawing/2014/chart" uri="{C3380CC4-5D6E-409C-BE32-E72D297353CC}">
                <c16:uniqueId val="{00000007-DC1E-4EE2-81F1-B98DCFDE4670}"/>
              </c:ext>
            </c:extLst>
          </c:dPt>
          <c:dPt>
            <c:idx val="8"/>
            <c:bubble3D val="0"/>
            <c:spPr>
              <a:solidFill>
                <a:srgbClr val="FFFF00"/>
              </a:solidFill>
            </c:spPr>
            <c:extLst>
              <c:ext xmlns:c16="http://schemas.microsoft.com/office/drawing/2014/chart" uri="{C3380CC4-5D6E-409C-BE32-E72D297353CC}">
                <c16:uniqueId val="{00000008-DC1E-4EE2-81F1-B98DCFDE4670}"/>
              </c:ext>
            </c:extLst>
          </c:dPt>
          <c:dPt>
            <c:idx val="9"/>
            <c:bubble3D val="0"/>
            <c:spPr>
              <a:solidFill>
                <a:srgbClr val="00B050"/>
              </a:solidFill>
            </c:spPr>
            <c:extLst>
              <c:ext xmlns:c16="http://schemas.microsoft.com/office/drawing/2014/chart" uri="{C3380CC4-5D6E-409C-BE32-E72D297353CC}">
                <c16:uniqueId val="{00000009-DC1E-4EE2-81F1-B98DCFDE4670}"/>
              </c:ext>
            </c:extLst>
          </c:dPt>
          <c:dLbls>
            <c:dLbl>
              <c:idx val="0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dirty="0"/>
                      <a:t>5,3</a:t>
                    </a:r>
                  </a:p>
                </c:rich>
              </c:tx>
              <c:spPr>
                <a:noFill/>
                <a:ln w="25297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DC1E-4EE2-81F1-B98DCFDE4670}"/>
                </c:ext>
              </c:extLst>
            </c:dLbl>
            <c:dLbl>
              <c:idx val="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dirty="0"/>
                      <a:t>2,9</a:t>
                    </a:r>
                  </a:p>
                </c:rich>
              </c:tx>
              <c:spPr>
                <a:noFill/>
                <a:ln w="25297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DC1E-4EE2-81F1-B98DCFDE4670}"/>
                </c:ext>
              </c:extLst>
            </c:dLbl>
            <c:dLbl>
              <c:idx val="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/>
                    </a:pPr>
                    <a:r>
                      <a:rPr lang="en-US" dirty="0"/>
                      <a:t>98,4</a:t>
                    </a:r>
                  </a:p>
                </c:rich>
              </c:tx>
              <c:spPr>
                <a:noFill/>
                <a:ln w="25297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DC1E-4EE2-81F1-B98DCFDE4670}"/>
                </c:ext>
              </c:extLst>
            </c:dLbl>
            <c:dLbl>
              <c:idx val="3"/>
              <c:layout>
                <c:manualLayout>
                  <c:x val="0.19857422665687591"/>
                  <c:y val="-0.14854767039470385"/>
                </c:manualLayout>
              </c:layout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/>
                    </a:pPr>
                    <a:r>
                      <a:rPr lang="en-US" dirty="0"/>
                      <a:t>177,3</a:t>
                    </a:r>
                  </a:p>
                </c:rich>
              </c:tx>
              <c:spPr>
                <a:noFill/>
                <a:ln w="25297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>
                    <c:manualLayout>
                      <c:w val="9.4780098211203159E-2"/>
                      <c:h val="5.9643312101910831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3-DC1E-4EE2-81F1-B98DCFDE4670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C1E-4EE2-81F1-B98DCFDE4670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C1E-4EE2-81F1-B98DCFDE4670}"/>
                </c:ext>
              </c:extLst>
            </c:dLbl>
            <c:spPr>
              <a:noFill/>
              <a:ln w="25297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Лист1!$A$2:$A$11</c:f>
              <c:strCache>
                <c:ptCount val="10"/>
                <c:pt idx="0">
                  <c:v>Общегосударственные  вопросы</c:v>
                </c:pt>
                <c:pt idx="1">
                  <c:v>Национальная безопасность и правоохранительная  деятельность</c:v>
                </c:pt>
                <c:pt idx="2">
                  <c:v>Национальная экономика</c:v>
                </c:pt>
                <c:pt idx="3">
                  <c:v>Жилищно - коммунальное хозяйство</c:v>
                </c:pt>
                <c:pt idx="4">
                  <c:v>Образование</c:v>
                </c:pt>
                <c:pt idx="5">
                  <c:v>Культура и кинематография</c:v>
                </c:pt>
                <c:pt idx="6">
                  <c:v>Социальная   политика</c:v>
                </c:pt>
                <c:pt idx="7">
                  <c:v>Физическая культура и спорт</c:v>
                </c:pt>
                <c:pt idx="8">
                  <c:v>Средства массовой информации</c:v>
                </c:pt>
                <c:pt idx="9">
                  <c:v>Обслуживание государственного и муниципального долга</c:v>
                </c:pt>
              </c:strCache>
            </c:strRef>
          </c:cat>
          <c:val>
            <c:numRef>
              <c:f>Лист1!$B$2:$B$11</c:f>
              <c:numCache>
                <c:formatCode>0.0</c:formatCode>
                <c:ptCount val="10"/>
                <c:pt idx="0">
                  <c:v>5.3</c:v>
                </c:pt>
                <c:pt idx="1">
                  <c:v>2.9</c:v>
                </c:pt>
                <c:pt idx="2">
                  <c:v>98.4</c:v>
                </c:pt>
                <c:pt idx="3">
                  <c:v>177.3</c:v>
                </c:pt>
                <c:pt idx="4">
                  <c:v>0.1</c:v>
                </c:pt>
                <c:pt idx="5">
                  <c:v>1.5</c:v>
                </c:pt>
                <c:pt idx="6">
                  <c:v>0.1</c:v>
                </c:pt>
                <c:pt idx="7">
                  <c:v>0.3</c:v>
                </c:pt>
                <c:pt idx="8">
                  <c:v>0.02</c:v>
                </c:pt>
                <c:pt idx="9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DC1E-4EE2-81F1-B98DCFDE46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48">
          <a:noFill/>
        </a:ln>
      </c:spPr>
    </c:plotArea>
    <c:legend>
      <c:legendPos val="r"/>
      <c:layout>
        <c:manualLayout>
          <c:xMode val="edge"/>
          <c:yMode val="edge"/>
          <c:x val="0.68789963298383316"/>
          <c:y val="9.9350243433311308E-2"/>
          <c:w val="0.285077358030976"/>
          <c:h val="0.90064975656668866"/>
        </c:manualLayout>
      </c:layout>
      <c:overlay val="1"/>
      <c:txPr>
        <a:bodyPr/>
        <a:lstStyle/>
        <a:p>
          <a:pPr>
            <a:defRPr sz="1380" kern="800" spc="-100" baseline="0"/>
          </a:pPr>
          <a:endParaRPr lang="ru-RU"/>
        </a:p>
      </c:txPr>
    </c:legend>
    <c:plotVisOnly val="1"/>
    <c:dispBlanksAs val="zero"/>
    <c:showDLblsOverMax val="1"/>
  </c:chart>
  <c:txPr>
    <a:bodyPr/>
    <a:lstStyle/>
    <a:p>
      <a:pPr>
        <a:defRPr sz="1775"/>
      </a:pPr>
      <a:endParaRPr lang="ru-RU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1E3673-D124-43E1-8970-8C2CA3190407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937EE67-3CD9-4FAF-B54B-405E5078186E}">
      <dgm:prSet phldrT="[Текст]"/>
      <dgm:spPr>
        <a:solidFill>
          <a:schemeClr val="tx2">
            <a:lumMod val="75000"/>
          </a:schemeClr>
        </a:solidFill>
        <a:ln>
          <a:noFill/>
        </a:ln>
        <a:effectLst>
          <a:outerShdw blurRad="225425" dist="50800" dir="5220000" algn="ctr">
            <a:srgbClr val="000000">
              <a:alpha val="33000"/>
            </a:srgb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gm:spPr>
      <dgm:t>
        <a:bodyPr/>
        <a:lstStyle/>
        <a:p>
          <a:r>
            <a:rPr lang="ru-RU" b="1" dirty="0">
              <a:solidFill>
                <a:srgbClr val="FFFF00"/>
              </a:solidFill>
            </a:rPr>
            <a:t>1.</a:t>
          </a:r>
        </a:p>
        <a:p>
          <a:r>
            <a:rPr lang="ru-RU" b="1" dirty="0">
              <a:solidFill>
                <a:srgbClr val="FFFF00"/>
              </a:solidFill>
            </a:rPr>
            <a:t> Прогнозе социально- экономического развития города Старая Русса</a:t>
          </a:r>
        </a:p>
      </dgm:t>
    </dgm:pt>
    <dgm:pt modelId="{51F306A2-80CD-409D-B490-53D52940200C}" type="parTrans" cxnId="{F07C8B4A-A3A0-414C-8EF6-DF86BD0FDCBE}">
      <dgm:prSet/>
      <dgm:spPr/>
      <dgm:t>
        <a:bodyPr/>
        <a:lstStyle/>
        <a:p>
          <a:endParaRPr lang="ru-RU"/>
        </a:p>
      </dgm:t>
    </dgm:pt>
    <dgm:pt modelId="{D0D6681E-EECB-4B10-81DF-2D08B59B3E57}" type="sibTrans" cxnId="{F07C8B4A-A3A0-414C-8EF6-DF86BD0FDCBE}">
      <dgm:prSet/>
      <dgm:spPr/>
      <dgm:t>
        <a:bodyPr/>
        <a:lstStyle/>
        <a:p>
          <a:endParaRPr lang="ru-RU"/>
        </a:p>
      </dgm:t>
    </dgm:pt>
    <dgm:pt modelId="{22055994-0F7A-4AC4-B7FF-495ECF77E8CB}">
      <dgm:prSet/>
      <dgm:spPr>
        <a:solidFill>
          <a:srgbClr val="00B050"/>
        </a:solidFill>
        <a:ln>
          <a:noFill/>
        </a:ln>
        <a:effectLst>
          <a:outerShdw blurRad="225425" dist="50800" dir="5220000" algn="ctr">
            <a:srgbClr val="000000">
              <a:alpha val="33000"/>
            </a:srgb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gm:spPr>
      <dgm:t>
        <a:bodyPr/>
        <a:lstStyle/>
        <a:p>
          <a:r>
            <a:rPr lang="ru-RU" b="1" dirty="0">
              <a:solidFill>
                <a:srgbClr val="002060"/>
              </a:solidFill>
            </a:rPr>
            <a:t>2.</a:t>
          </a:r>
        </a:p>
        <a:p>
          <a:r>
            <a:rPr lang="ru-RU" b="1" dirty="0">
              <a:solidFill>
                <a:srgbClr val="002060"/>
              </a:solidFill>
            </a:rPr>
            <a:t> Основных направлениях налоговой политики</a:t>
          </a:r>
        </a:p>
      </dgm:t>
    </dgm:pt>
    <dgm:pt modelId="{43D3563F-CEF3-4420-A32C-0116C21B4A03}" type="parTrans" cxnId="{13EBBCED-0F82-4AA6-9EF7-6A26E503B028}">
      <dgm:prSet/>
      <dgm:spPr/>
      <dgm:t>
        <a:bodyPr/>
        <a:lstStyle/>
        <a:p>
          <a:endParaRPr lang="ru-RU"/>
        </a:p>
      </dgm:t>
    </dgm:pt>
    <dgm:pt modelId="{33310528-6845-4AAF-86FB-206767870942}" type="sibTrans" cxnId="{13EBBCED-0F82-4AA6-9EF7-6A26E503B028}">
      <dgm:prSet/>
      <dgm:spPr/>
      <dgm:t>
        <a:bodyPr/>
        <a:lstStyle/>
        <a:p>
          <a:endParaRPr lang="ru-RU"/>
        </a:p>
      </dgm:t>
    </dgm:pt>
    <dgm:pt modelId="{70D16CD8-772B-4CE6-B563-7AEEFEEE7BA3}">
      <dgm:prSet/>
      <dgm:spPr>
        <a:solidFill>
          <a:srgbClr val="7030A0"/>
        </a:solidFill>
        <a:ln>
          <a:noFill/>
        </a:ln>
        <a:effectLst>
          <a:outerShdw blurRad="225425" dist="50800" dir="5220000" algn="ctr">
            <a:srgbClr val="000000">
              <a:alpha val="33000"/>
            </a:srgb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gm:spPr>
      <dgm:t>
        <a:bodyPr/>
        <a:lstStyle/>
        <a:p>
          <a:r>
            <a:rPr lang="ru-RU" b="1" dirty="0">
              <a:solidFill>
                <a:schemeClr val="bg1"/>
              </a:solidFill>
            </a:rPr>
            <a:t>3.</a:t>
          </a:r>
        </a:p>
        <a:p>
          <a:r>
            <a:rPr lang="ru-RU" b="1" dirty="0">
              <a:solidFill>
                <a:schemeClr val="bg1"/>
              </a:solidFill>
            </a:rPr>
            <a:t> Основных направлениях бюджетной политики</a:t>
          </a:r>
        </a:p>
      </dgm:t>
    </dgm:pt>
    <dgm:pt modelId="{1F98CABB-BCF7-4E8A-BBC5-A252EBC2C60B}" type="parTrans" cxnId="{1EA88B0D-18FE-42EA-89CB-06E7BD47A47F}">
      <dgm:prSet/>
      <dgm:spPr/>
      <dgm:t>
        <a:bodyPr/>
        <a:lstStyle/>
        <a:p>
          <a:endParaRPr lang="ru-RU"/>
        </a:p>
      </dgm:t>
    </dgm:pt>
    <dgm:pt modelId="{F29E7C63-7975-4323-81B8-17CB98BCAACC}" type="sibTrans" cxnId="{1EA88B0D-18FE-42EA-89CB-06E7BD47A47F}">
      <dgm:prSet/>
      <dgm:spPr/>
      <dgm:t>
        <a:bodyPr/>
        <a:lstStyle/>
        <a:p>
          <a:endParaRPr lang="ru-RU"/>
        </a:p>
      </dgm:t>
    </dgm:pt>
    <dgm:pt modelId="{CED8A0E6-550A-49DC-9A54-05E22FA66EA2}">
      <dgm:prSet/>
      <dgm:spPr>
        <a:solidFill>
          <a:srgbClr val="C00000"/>
        </a:solidFill>
        <a:ln>
          <a:noFill/>
        </a:ln>
        <a:effectLst>
          <a:outerShdw blurRad="225425" dist="50800" dir="5220000" algn="ctr">
            <a:srgbClr val="000000">
              <a:alpha val="33000"/>
            </a:srgb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gm:spPr>
      <dgm:t>
        <a:bodyPr/>
        <a:lstStyle/>
        <a:p>
          <a:r>
            <a:rPr lang="ru-RU" b="1" dirty="0">
              <a:solidFill>
                <a:schemeClr val="tx1"/>
              </a:solidFill>
            </a:rPr>
            <a:t>4. Муниципальных программах</a:t>
          </a:r>
        </a:p>
      </dgm:t>
    </dgm:pt>
    <dgm:pt modelId="{E5D04277-3582-46B3-AD3E-E53D4FD30DB6}" type="parTrans" cxnId="{2CCD4BF3-E649-4856-83D9-E7E8EE00D8E6}">
      <dgm:prSet/>
      <dgm:spPr/>
      <dgm:t>
        <a:bodyPr/>
        <a:lstStyle/>
        <a:p>
          <a:endParaRPr lang="ru-RU"/>
        </a:p>
      </dgm:t>
    </dgm:pt>
    <dgm:pt modelId="{F5D180A9-CDDD-41B0-A847-FF919FD8DF58}" type="sibTrans" cxnId="{2CCD4BF3-E649-4856-83D9-E7E8EE00D8E6}">
      <dgm:prSet/>
      <dgm:spPr/>
      <dgm:t>
        <a:bodyPr/>
        <a:lstStyle/>
        <a:p>
          <a:endParaRPr lang="ru-RU"/>
        </a:p>
      </dgm:t>
    </dgm:pt>
    <dgm:pt modelId="{A1CBEB4C-B4ED-43C5-BDE0-A353BF6863CD}" type="pres">
      <dgm:prSet presAssocID="{691E3673-D124-43E1-8970-8C2CA3190407}" presName="Name0" presStyleCnt="0">
        <dgm:presLayoutVars>
          <dgm:dir/>
          <dgm:resizeHandles val="exact"/>
        </dgm:presLayoutVars>
      </dgm:prSet>
      <dgm:spPr/>
    </dgm:pt>
    <dgm:pt modelId="{380426A1-A9EC-4C4C-A133-5B00CBC5586B}" type="pres">
      <dgm:prSet presAssocID="{0937EE67-3CD9-4FAF-B54B-405E5078186E}" presName="node" presStyleLbl="node1" presStyleIdx="0" presStyleCnt="4">
        <dgm:presLayoutVars>
          <dgm:bulletEnabled val="1"/>
        </dgm:presLayoutVars>
      </dgm:prSet>
      <dgm:spPr/>
    </dgm:pt>
    <dgm:pt modelId="{205A5FB8-D5CA-42CF-B16B-C8036DFE5670}" type="pres">
      <dgm:prSet presAssocID="{D0D6681E-EECB-4B10-81DF-2D08B59B3E57}" presName="sibTrans" presStyleCnt="0"/>
      <dgm:spPr/>
    </dgm:pt>
    <dgm:pt modelId="{F017036B-73E6-4419-B29F-1DB30CDEA977}" type="pres">
      <dgm:prSet presAssocID="{22055994-0F7A-4AC4-B7FF-495ECF77E8CB}" presName="node" presStyleLbl="node1" presStyleIdx="1" presStyleCnt="4">
        <dgm:presLayoutVars>
          <dgm:bulletEnabled val="1"/>
        </dgm:presLayoutVars>
      </dgm:prSet>
      <dgm:spPr/>
    </dgm:pt>
    <dgm:pt modelId="{0B850B63-3CCA-4CBE-AB84-DDE665AF7F15}" type="pres">
      <dgm:prSet presAssocID="{33310528-6845-4AAF-86FB-206767870942}" presName="sibTrans" presStyleCnt="0"/>
      <dgm:spPr/>
    </dgm:pt>
    <dgm:pt modelId="{E1E3FDE3-D6A0-4193-8495-2B1C8A5CD239}" type="pres">
      <dgm:prSet presAssocID="{70D16CD8-772B-4CE6-B563-7AEEFEEE7BA3}" presName="node" presStyleLbl="node1" presStyleIdx="2" presStyleCnt="4">
        <dgm:presLayoutVars>
          <dgm:bulletEnabled val="1"/>
        </dgm:presLayoutVars>
      </dgm:prSet>
      <dgm:spPr/>
    </dgm:pt>
    <dgm:pt modelId="{8AE01023-9B6B-4F30-92D2-D163F2D72DC8}" type="pres">
      <dgm:prSet presAssocID="{F29E7C63-7975-4323-81B8-17CB98BCAACC}" presName="sibTrans" presStyleCnt="0"/>
      <dgm:spPr/>
    </dgm:pt>
    <dgm:pt modelId="{D044A59B-D81F-40E8-9E6F-889E98089086}" type="pres">
      <dgm:prSet presAssocID="{CED8A0E6-550A-49DC-9A54-05E22FA66EA2}" presName="node" presStyleLbl="node1" presStyleIdx="3" presStyleCnt="4" custScaleX="90108">
        <dgm:presLayoutVars>
          <dgm:bulletEnabled val="1"/>
        </dgm:presLayoutVars>
      </dgm:prSet>
      <dgm:spPr/>
    </dgm:pt>
  </dgm:ptLst>
  <dgm:cxnLst>
    <dgm:cxn modelId="{1EA88B0D-18FE-42EA-89CB-06E7BD47A47F}" srcId="{691E3673-D124-43E1-8970-8C2CA3190407}" destId="{70D16CD8-772B-4CE6-B563-7AEEFEEE7BA3}" srcOrd="2" destOrd="0" parTransId="{1F98CABB-BCF7-4E8A-BBC5-A252EBC2C60B}" sibTransId="{F29E7C63-7975-4323-81B8-17CB98BCAACC}"/>
    <dgm:cxn modelId="{F6437561-1136-4840-BFC0-61F1AD57FB9B}" type="presOf" srcId="{70D16CD8-772B-4CE6-B563-7AEEFEEE7BA3}" destId="{E1E3FDE3-D6A0-4193-8495-2B1C8A5CD239}" srcOrd="0" destOrd="0" presId="urn:microsoft.com/office/officeart/2005/8/layout/hList6"/>
    <dgm:cxn modelId="{6FDF2548-2AEC-406C-BD19-5F3BD6CA675A}" type="presOf" srcId="{0937EE67-3CD9-4FAF-B54B-405E5078186E}" destId="{380426A1-A9EC-4C4C-A133-5B00CBC5586B}" srcOrd="0" destOrd="0" presId="urn:microsoft.com/office/officeart/2005/8/layout/hList6"/>
    <dgm:cxn modelId="{F07C8B4A-A3A0-414C-8EF6-DF86BD0FDCBE}" srcId="{691E3673-D124-43E1-8970-8C2CA3190407}" destId="{0937EE67-3CD9-4FAF-B54B-405E5078186E}" srcOrd="0" destOrd="0" parTransId="{51F306A2-80CD-409D-B490-53D52940200C}" sibTransId="{D0D6681E-EECB-4B10-81DF-2D08B59B3E57}"/>
    <dgm:cxn modelId="{3F20A06E-5C3F-43D3-882C-17A041FA1400}" type="presOf" srcId="{22055994-0F7A-4AC4-B7FF-495ECF77E8CB}" destId="{F017036B-73E6-4419-B29F-1DB30CDEA977}" srcOrd="0" destOrd="0" presId="urn:microsoft.com/office/officeart/2005/8/layout/hList6"/>
    <dgm:cxn modelId="{019BD34F-52B9-45B4-A31F-476E1893BA60}" type="presOf" srcId="{CED8A0E6-550A-49DC-9A54-05E22FA66EA2}" destId="{D044A59B-D81F-40E8-9E6F-889E98089086}" srcOrd="0" destOrd="0" presId="urn:microsoft.com/office/officeart/2005/8/layout/hList6"/>
    <dgm:cxn modelId="{E73F2E74-5F54-4A61-93CC-E09D7C4DA4E3}" type="presOf" srcId="{691E3673-D124-43E1-8970-8C2CA3190407}" destId="{A1CBEB4C-B4ED-43C5-BDE0-A353BF6863CD}" srcOrd="0" destOrd="0" presId="urn:microsoft.com/office/officeart/2005/8/layout/hList6"/>
    <dgm:cxn modelId="{13EBBCED-0F82-4AA6-9EF7-6A26E503B028}" srcId="{691E3673-D124-43E1-8970-8C2CA3190407}" destId="{22055994-0F7A-4AC4-B7FF-495ECF77E8CB}" srcOrd="1" destOrd="0" parTransId="{43D3563F-CEF3-4420-A32C-0116C21B4A03}" sibTransId="{33310528-6845-4AAF-86FB-206767870942}"/>
    <dgm:cxn modelId="{2CCD4BF3-E649-4856-83D9-E7E8EE00D8E6}" srcId="{691E3673-D124-43E1-8970-8C2CA3190407}" destId="{CED8A0E6-550A-49DC-9A54-05E22FA66EA2}" srcOrd="3" destOrd="0" parTransId="{E5D04277-3582-46B3-AD3E-E53D4FD30DB6}" sibTransId="{F5D180A9-CDDD-41B0-A847-FF919FD8DF58}"/>
    <dgm:cxn modelId="{9E9C53FE-79A3-42F9-B738-4CB60CE35B59}" type="presParOf" srcId="{A1CBEB4C-B4ED-43C5-BDE0-A353BF6863CD}" destId="{380426A1-A9EC-4C4C-A133-5B00CBC5586B}" srcOrd="0" destOrd="0" presId="urn:microsoft.com/office/officeart/2005/8/layout/hList6"/>
    <dgm:cxn modelId="{F4EFFAAE-6E34-47F2-923A-C16F3AF560C3}" type="presParOf" srcId="{A1CBEB4C-B4ED-43C5-BDE0-A353BF6863CD}" destId="{205A5FB8-D5CA-42CF-B16B-C8036DFE5670}" srcOrd="1" destOrd="0" presId="urn:microsoft.com/office/officeart/2005/8/layout/hList6"/>
    <dgm:cxn modelId="{3932445E-EBE7-41B4-8C63-248293D88931}" type="presParOf" srcId="{A1CBEB4C-B4ED-43C5-BDE0-A353BF6863CD}" destId="{F017036B-73E6-4419-B29F-1DB30CDEA977}" srcOrd="2" destOrd="0" presId="urn:microsoft.com/office/officeart/2005/8/layout/hList6"/>
    <dgm:cxn modelId="{35EEBE91-D0C5-40D0-B944-A395E758582B}" type="presParOf" srcId="{A1CBEB4C-B4ED-43C5-BDE0-A353BF6863CD}" destId="{0B850B63-3CCA-4CBE-AB84-DDE665AF7F15}" srcOrd="3" destOrd="0" presId="urn:microsoft.com/office/officeart/2005/8/layout/hList6"/>
    <dgm:cxn modelId="{23E6A639-3D81-47FD-9F64-336400AC43A6}" type="presParOf" srcId="{A1CBEB4C-B4ED-43C5-BDE0-A353BF6863CD}" destId="{E1E3FDE3-D6A0-4193-8495-2B1C8A5CD239}" srcOrd="4" destOrd="0" presId="urn:microsoft.com/office/officeart/2005/8/layout/hList6"/>
    <dgm:cxn modelId="{17CE093B-3BDA-4999-AEAF-30CAB026830B}" type="presParOf" srcId="{A1CBEB4C-B4ED-43C5-BDE0-A353BF6863CD}" destId="{8AE01023-9B6B-4F30-92D2-D163F2D72DC8}" srcOrd="5" destOrd="0" presId="urn:microsoft.com/office/officeart/2005/8/layout/hList6"/>
    <dgm:cxn modelId="{2F0D8726-7B2C-4694-BE83-1C517E283C58}" type="presParOf" srcId="{A1CBEB4C-B4ED-43C5-BDE0-A353BF6863CD}" destId="{D044A59B-D81F-40E8-9E6F-889E98089086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A05F16E-06D1-4E8B-A03E-E116872ADAE9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C0E0C2F-F85F-4289-9EF2-D4C9064936DE}">
      <dgm:prSet phldrT="[Текст]" custT="1"/>
      <dgm:spPr>
        <a:solidFill>
          <a:srgbClr val="FFFF00"/>
        </a:solidFill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sz="1600" b="1" dirty="0">
              <a:solidFill>
                <a:schemeClr val="tx1"/>
              </a:solidFill>
            </a:rPr>
            <a:t>Рассмотрение проекта бюджета на очередной финансовый год и плановый период</a:t>
          </a:r>
        </a:p>
      </dgm:t>
    </dgm:pt>
    <dgm:pt modelId="{4293568A-661C-4D71-894C-36A597045A4F}" type="parTrans" cxnId="{408E7B17-7F51-419F-833B-F6FA2970CD49}">
      <dgm:prSet/>
      <dgm:spPr/>
      <dgm:t>
        <a:bodyPr/>
        <a:lstStyle/>
        <a:p>
          <a:endParaRPr lang="ru-RU"/>
        </a:p>
      </dgm:t>
    </dgm:pt>
    <dgm:pt modelId="{3FD0581D-FA09-45BD-9D3E-0F205F959005}" type="sibTrans" cxnId="{408E7B17-7F51-419F-833B-F6FA2970CD49}">
      <dgm:prSet/>
      <dgm:spPr/>
      <dgm:t>
        <a:bodyPr/>
        <a:lstStyle/>
        <a:p>
          <a:endParaRPr lang="ru-RU"/>
        </a:p>
      </dgm:t>
    </dgm:pt>
    <dgm:pt modelId="{661A48F9-6EF2-471F-A830-DDC3A8E57578}">
      <dgm:prSet phldrT="[Текст]" custT="1"/>
      <dgm:spPr>
        <a:solidFill>
          <a:srgbClr val="00B050"/>
        </a:solidFill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sz="1600" b="1" dirty="0">
              <a:solidFill>
                <a:schemeClr val="bg1"/>
              </a:solidFill>
            </a:rPr>
            <a:t>Формирование отчета об исполнении бюджета предыдущего года</a:t>
          </a:r>
        </a:p>
      </dgm:t>
    </dgm:pt>
    <dgm:pt modelId="{835D9ABC-97DA-4CE1-A05C-FB6BBEDF7689}" type="parTrans" cxnId="{E32ED177-7BCD-41AF-9451-B30FB9F4B350}">
      <dgm:prSet/>
      <dgm:spPr/>
      <dgm:t>
        <a:bodyPr/>
        <a:lstStyle/>
        <a:p>
          <a:endParaRPr lang="ru-RU"/>
        </a:p>
      </dgm:t>
    </dgm:pt>
    <dgm:pt modelId="{F4D3A38D-0A0A-4596-BD57-34824CE348CC}" type="sibTrans" cxnId="{E32ED177-7BCD-41AF-9451-B30FB9F4B350}">
      <dgm:prSet/>
      <dgm:spPr/>
      <dgm:t>
        <a:bodyPr/>
        <a:lstStyle/>
        <a:p>
          <a:endParaRPr lang="ru-RU"/>
        </a:p>
      </dgm:t>
    </dgm:pt>
    <dgm:pt modelId="{435F859F-D617-498E-9FF6-C96823F8410A}">
      <dgm:prSet phldrT="[Текст]" custT="1"/>
      <dgm:spPr>
        <a:solidFill>
          <a:srgbClr val="7030A0"/>
        </a:solidFill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sz="1600" b="1" dirty="0">
              <a:solidFill>
                <a:schemeClr val="bg1"/>
              </a:solidFill>
            </a:rPr>
            <a:t>Утверждение бюджета на очередной финансовый год и плановый период</a:t>
          </a:r>
        </a:p>
      </dgm:t>
    </dgm:pt>
    <dgm:pt modelId="{B4BA69E9-9D20-4342-AE41-713B2E4234C9}" type="parTrans" cxnId="{5A5316F8-F67E-49E3-8057-4149E44F1072}">
      <dgm:prSet/>
      <dgm:spPr/>
      <dgm:t>
        <a:bodyPr/>
        <a:lstStyle/>
        <a:p>
          <a:endParaRPr lang="ru-RU"/>
        </a:p>
      </dgm:t>
    </dgm:pt>
    <dgm:pt modelId="{FCB668C6-342A-4345-AA68-5EDD1C67FA83}" type="sibTrans" cxnId="{5A5316F8-F67E-49E3-8057-4149E44F1072}">
      <dgm:prSet/>
      <dgm:spPr/>
      <dgm:t>
        <a:bodyPr/>
        <a:lstStyle/>
        <a:p>
          <a:endParaRPr lang="ru-RU"/>
        </a:p>
      </dgm:t>
    </dgm:pt>
    <dgm:pt modelId="{DCE1DD31-8269-4E87-9016-CACE27A7E645}">
      <dgm:prSet custT="1"/>
      <dgm:spPr>
        <a:solidFill>
          <a:schemeClr val="tx2"/>
        </a:solidFill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sz="1600" b="1" dirty="0">
              <a:solidFill>
                <a:schemeClr val="bg1"/>
              </a:solidFill>
            </a:rPr>
            <a:t>Исполнение бюджета в текущем году</a:t>
          </a:r>
        </a:p>
      </dgm:t>
    </dgm:pt>
    <dgm:pt modelId="{F40B223B-E7D1-4484-8CB5-E6019769B010}" type="parTrans" cxnId="{42BB584A-F473-48F2-80DC-FB045F1AEA46}">
      <dgm:prSet/>
      <dgm:spPr/>
      <dgm:t>
        <a:bodyPr/>
        <a:lstStyle/>
        <a:p>
          <a:endParaRPr lang="ru-RU"/>
        </a:p>
      </dgm:t>
    </dgm:pt>
    <dgm:pt modelId="{D91E57C3-1B9A-428C-A25D-51B55BA81613}" type="sibTrans" cxnId="{42BB584A-F473-48F2-80DC-FB045F1AEA46}">
      <dgm:prSet/>
      <dgm:spPr/>
      <dgm:t>
        <a:bodyPr/>
        <a:lstStyle/>
        <a:p>
          <a:endParaRPr lang="ru-RU"/>
        </a:p>
      </dgm:t>
    </dgm:pt>
    <dgm:pt modelId="{87E05C27-284B-4A77-B0AC-DFCFC250D4DA}">
      <dgm:prSet custT="1"/>
      <dgm:spPr>
        <a:solidFill>
          <a:schemeClr val="accent6">
            <a:lumMod val="75000"/>
          </a:schemeClr>
        </a:solidFill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sz="1600" b="1" dirty="0">
              <a:solidFill>
                <a:schemeClr val="tx1"/>
              </a:solidFill>
            </a:rPr>
            <a:t>Составление проекта бюджета  на очередной финансовый год и плановый период</a:t>
          </a:r>
        </a:p>
      </dgm:t>
    </dgm:pt>
    <dgm:pt modelId="{76056D0E-AB9C-4F19-A0AA-8C641D385881}" type="parTrans" cxnId="{35673866-A7C6-4FFB-BAE4-6A9039249BFD}">
      <dgm:prSet/>
      <dgm:spPr/>
      <dgm:t>
        <a:bodyPr/>
        <a:lstStyle/>
        <a:p>
          <a:endParaRPr lang="ru-RU"/>
        </a:p>
      </dgm:t>
    </dgm:pt>
    <dgm:pt modelId="{34B814E2-4C15-476A-BC06-6653FBA531AF}" type="sibTrans" cxnId="{35673866-A7C6-4FFB-BAE4-6A9039249BFD}">
      <dgm:prSet/>
      <dgm:spPr/>
      <dgm:t>
        <a:bodyPr/>
        <a:lstStyle/>
        <a:p>
          <a:endParaRPr lang="ru-RU"/>
        </a:p>
      </dgm:t>
    </dgm:pt>
    <dgm:pt modelId="{56117C40-1A0A-40A8-800E-0A87FBDA7F07}">
      <dgm:prSet custT="1"/>
      <dgm:spPr>
        <a:solidFill>
          <a:srgbClr val="002060"/>
        </a:solidFill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sz="1600" b="1" dirty="0">
              <a:solidFill>
                <a:schemeClr val="bg1"/>
              </a:solidFill>
            </a:rPr>
            <a:t>Утверждение отчета об исполнении бюджета предыдущего года</a:t>
          </a:r>
        </a:p>
      </dgm:t>
    </dgm:pt>
    <dgm:pt modelId="{3E73E8D5-0A86-4FC6-8B9D-4900ED443388}" type="parTrans" cxnId="{967BD1C1-DF17-4534-BF23-4F58191027E7}">
      <dgm:prSet/>
      <dgm:spPr/>
      <dgm:t>
        <a:bodyPr/>
        <a:lstStyle/>
        <a:p>
          <a:endParaRPr lang="ru-RU"/>
        </a:p>
      </dgm:t>
    </dgm:pt>
    <dgm:pt modelId="{2CC55887-C3A7-44B8-B883-4BD1FCFCA972}" type="sibTrans" cxnId="{967BD1C1-DF17-4534-BF23-4F58191027E7}">
      <dgm:prSet/>
      <dgm:spPr/>
      <dgm:t>
        <a:bodyPr/>
        <a:lstStyle/>
        <a:p>
          <a:endParaRPr lang="ru-RU"/>
        </a:p>
      </dgm:t>
    </dgm:pt>
    <dgm:pt modelId="{AFAD53D1-7C98-4296-BC60-294BC20B4B03}" type="pres">
      <dgm:prSet presAssocID="{CA05F16E-06D1-4E8B-A03E-E116872ADAE9}" presName="Name0" presStyleCnt="0">
        <dgm:presLayoutVars>
          <dgm:dir/>
          <dgm:animLvl val="lvl"/>
          <dgm:resizeHandles val="exact"/>
        </dgm:presLayoutVars>
      </dgm:prSet>
      <dgm:spPr/>
    </dgm:pt>
    <dgm:pt modelId="{AAA48E60-B996-4925-A63F-D797ECC085D9}" type="pres">
      <dgm:prSet presAssocID="{56117C40-1A0A-40A8-800E-0A87FBDA7F07}" presName="boxAndChildren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3A74156F-8260-4F83-A159-B51C0CC43D7E}" type="pres">
      <dgm:prSet presAssocID="{56117C40-1A0A-40A8-800E-0A87FBDA7F07}" presName="parentTextBox" presStyleLbl="node1" presStyleIdx="0" presStyleCnt="6" custScaleY="31838" custLinFactNeighborX="0" custLinFactNeighborY="23367"/>
      <dgm:spPr/>
    </dgm:pt>
    <dgm:pt modelId="{A1DDD8C0-9D66-4E3D-A39F-86D2EAE5E7B9}" type="pres">
      <dgm:prSet presAssocID="{34B814E2-4C15-476A-BC06-6653FBA531AF}" presName="sp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907F0E8D-6860-4D8C-A178-40960EB993D7}" type="pres">
      <dgm:prSet presAssocID="{87E05C27-284B-4A77-B0AC-DFCFC250D4DA}" presName="arrowAndChildren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4DFAD9BA-71D0-4C3F-AB70-C35E1FF8BFDC}" type="pres">
      <dgm:prSet presAssocID="{87E05C27-284B-4A77-B0AC-DFCFC250D4DA}" presName="parentTextArrow" presStyleLbl="node1" presStyleIdx="1" presStyleCnt="6" custScaleY="33486" custLinFactNeighborX="-607" custLinFactNeighborY="-75026"/>
      <dgm:spPr/>
    </dgm:pt>
    <dgm:pt modelId="{12E80F11-2523-4179-B6CD-8CDD9E39F036}" type="pres">
      <dgm:prSet presAssocID="{D91E57C3-1B9A-428C-A25D-51B55BA81613}" presName="sp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A0ED23AF-FA15-41EB-85EC-DD6EEC71A1AD}" type="pres">
      <dgm:prSet presAssocID="{DCE1DD31-8269-4E87-9016-CACE27A7E645}" presName="arrowAndChildren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1014A8DA-2AEB-4FE8-93BB-1062B834C689}" type="pres">
      <dgm:prSet presAssocID="{DCE1DD31-8269-4E87-9016-CACE27A7E645}" presName="parentTextArrow" presStyleLbl="node1" presStyleIdx="2" presStyleCnt="6" custScaleY="22251" custLinFactNeighborX="0" custLinFactNeighborY="16821"/>
      <dgm:spPr/>
    </dgm:pt>
    <dgm:pt modelId="{E92DEA0F-6B8A-44BB-86FF-C26D858F0A1A}" type="pres">
      <dgm:prSet presAssocID="{FCB668C6-342A-4345-AA68-5EDD1C67FA83}" presName="sp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EC8DB09B-F6EC-40DD-83EE-8B9708EE75E2}" type="pres">
      <dgm:prSet presAssocID="{435F859F-D617-498E-9FF6-C96823F8410A}" presName="arrowAndChildren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CDFCE6A9-03C1-43A0-8974-6B7A7488CD5F}" type="pres">
      <dgm:prSet presAssocID="{435F859F-D617-498E-9FF6-C96823F8410A}" presName="parentTextArrow" presStyleLbl="node1" presStyleIdx="3" presStyleCnt="6" custScaleY="20037" custLinFactNeighborX="0" custLinFactNeighborY="15931"/>
      <dgm:spPr/>
    </dgm:pt>
    <dgm:pt modelId="{147ECC58-368C-4168-A73C-A68C53066C27}" type="pres">
      <dgm:prSet presAssocID="{F4D3A38D-0A0A-4596-BD57-34824CE348CC}" presName="sp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26B7F03E-9836-4A1F-BA74-206C85B670BF}" type="pres">
      <dgm:prSet presAssocID="{661A48F9-6EF2-471F-A830-DDC3A8E57578}" presName="arrowAndChildren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28C4C522-08C6-4662-8C68-D49477BC4F5D}" type="pres">
      <dgm:prSet presAssocID="{661A48F9-6EF2-471F-A830-DDC3A8E57578}" presName="parentTextArrow" presStyleLbl="node1" presStyleIdx="4" presStyleCnt="6" custScaleY="18943" custLinFactNeighborX="0" custLinFactNeighborY="75155"/>
      <dgm:spPr/>
    </dgm:pt>
    <dgm:pt modelId="{60AE861D-5DC5-446F-AAEE-986D78068ED8}" type="pres">
      <dgm:prSet presAssocID="{3FD0581D-FA09-45BD-9D3E-0F205F959005}" presName="sp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C558B509-E982-42CD-A805-15BB6F918F08}" type="pres">
      <dgm:prSet presAssocID="{FC0E0C2F-F85F-4289-9EF2-D4C9064936DE}" presName="arrowAndChildren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A09FF338-785C-4875-A34A-D9AAFF248384}" type="pres">
      <dgm:prSet presAssocID="{FC0E0C2F-F85F-4289-9EF2-D4C9064936DE}" presName="parentTextArrow" presStyleLbl="node1" presStyleIdx="5" presStyleCnt="6" custScaleY="18655" custLinFactNeighborX="0" custLinFactNeighborY="34071"/>
      <dgm:spPr/>
    </dgm:pt>
  </dgm:ptLst>
  <dgm:cxnLst>
    <dgm:cxn modelId="{408E7B17-7F51-419F-833B-F6FA2970CD49}" srcId="{CA05F16E-06D1-4E8B-A03E-E116872ADAE9}" destId="{FC0E0C2F-F85F-4289-9EF2-D4C9064936DE}" srcOrd="0" destOrd="0" parTransId="{4293568A-661C-4D71-894C-36A597045A4F}" sibTransId="{3FD0581D-FA09-45BD-9D3E-0F205F959005}"/>
    <dgm:cxn modelId="{57469063-6812-40C3-8FF0-0B5DA6A9C918}" type="presOf" srcId="{CA05F16E-06D1-4E8B-A03E-E116872ADAE9}" destId="{AFAD53D1-7C98-4296-BC60-294BC20B4B03}" srcOrd="0" destOrd="0" presId="urn:microsoft.com/office/officeart/2005/8/layout/process4"/>
    <dgm:cxn modelId="{35673866-A7C6-4FFB-BAE4-6A9039249BFD}" srcId="{CA05F16E-06D1-4E8B-A03E-E116872ADAE9}" destId="{87E05C27-284B-4A77-B0AC-DFCFC250D4DA}" srcOrd="4" destOrd="0" parTransId="{76056D0E-AB9C-4F19-A0AA-8C641D385881}" sibTransId="{34B814E2-4C15-476A-BC06-6653FBA531AF}"/>
    <dgm:cxn modelId="{42BB584A-F473-48F2-80DC-FB045F1AEA46}" srcId="{CA05F16E-06D1-4E8B-A03E-E116872ADAE9}" destId="{DCE1DD31-8269-4E87-9016-CACE27A7E645}" srcOrd="3" destOrd="0" parTransId="{F40B223B-E7D1-4484-8CB5-E6019769B010}" sibTransId="{D91E57C3-1B9A-428C-A25D-51B55BA81613}"/>
    <dgm:cxn modelId="{E32ED177-7BCD-41AF-9451-B30FB9F4B350}" srcId="{CA05F16E-06D1-4E8B-A03E-E116872ADAE9}" destId="{661A48F9-6EF2-471F-A830-DDC3A8E57578}" srcOrd="1" destOrd="0" parTransId="{835D9ABC-97DA-4CE1-A05C-FB6BBEDF7689}" sibTransId="{F4D3A38D-0A0A-4596-BD57-34824CE348CC}"/>
    <dgm:cxn modelId="{96D4C658-DA26-4231-8897-F469622200E5}" type="presOf" srcId="{FC0E0C2F-F85F-4289-9EF2-D4C9064936DE}" destId="{A09FF338-785C-4875-A34A-D9AAFF248384}" srcOrd="0" destOrd="0" presId="urn:microsoft.com/office/officeart/2005/8/layout/process4"/>
    <dgm:cxn modelId="{A3041E7D-77CB-46AD-B089-9700F0E6D1CC}" type="presOf" srcId="{661A48F9-6EF2-471F-A830-DDC3A8E57578}" destId="{28C4C522-08C6-4662-8C68-D49477BC4F5D}" srcOrd="0" destOrd="0" presId="urn:microsoft.com/office/officeart/2005/8/layout/process4"/>
    <dgm:cxn modelId="{9D9F62AA-5BC0-4B60-8293-EA55A186883F}" type="presOf" srcId="{87E05C27-284B-4A77-B0AC-DFCFC250D4DA}" destId="{4DFAD9BA-71D0-4C3F-AB70-C35E1FF8BFDC}" srcOrd="0" destOrd="0" presId="urn:microsoft.com/office/officeart/2005/8/layout/process4"/>
    <dgm:cxn modelId="{967BD1C1-DF17-4534-BF23-4F58191027E7}" srcId="{CA05F16E-06D1-4E8B-A03E-E116872ADAE9}" destId="{56117C40-1A0A-40A8-800E-0A87FBDA7F07}" srcOrd="5" destOrd="0" parTransId="{3E73E8D5-0A86-4FC6-8B9D-4900ED443388}" sibTransId="{2CC55887-C3A7-44B8-B883-4BD1FCFCA972}"/>
    <dgm:cxn modelId="{457BC6D3-7877-45B7-85C3-8869E0DE9954}" type="presOf" srcId="{435F859F-D617-498E-9FF6-C96823F8410A}" destId="{CDFCE6A9-03C1-43A0-8974-6B7A7488CD5F}" srcOrd="0" destOrd="0" presId="urn:microsoft.com/office/officeart/2005/8/layout/process4"/>
    <dgm:cxn modelId="{5A5316F8-F67E-49E3-8057-4149E44F1072}" srcId="{CA05F16E-06D1-4E8B-A03E-E116872ADAE9}" destId="{435F859F-D617-498E-9FF6-C96823F8410A}" srcOrd="2" destOrd="0" parTransId="{B4BA69E9-9D20-4342-AE41-713B2E4234C9}" sibTransId="{FCB668C6-342A-4345-AA68-5EDD1C67FA83}"/>
    <dgm:cxn modelId="{793C92FA-48BF-4FC7-AE74-EE231A8195F9}" type="presOf" srcId="{DCE1DD31-8269-4E87-9016-CACE27A7E645}" destId="{1014A8DA-2AEB-4FE8-93BB-1062B834C689}" srcOrd="0" destOrd="0" presId="urn:microsoft.com/office/officeart/2005/8/layout/process4"/>
    <dgm:cxn modelId="{983D88FE-04A3-4966-8C23-978318090BE9}" type="presOf" srcId="{56117C40-1A0A-40A8-800E-0A87FBDA7F07}" destId="{3A74156F-8260-4F83-A159-B51C0CC43D7E}" srcOrd="0" destOrd="0" presId="urn:microsoft.com/office/officeart/2005/8/layout/process4"/>
    <dgm:cxn modelId="{18AA44F8-94E4-4D00-A917-381EC41453A9}" type="presParOf" srcId="{AFAD53D1-7C98-4296-BC60-294BC20B4B03}" destId="{AAA48E60-B996-4925-A63F-D797ECC085D9}" srcOrd="0" destOrd="0" presId="urn:microsoft.com/office/officeart/2005/8/layout/process4"/>
    <dgm:cxn modelId="{178A432E-8167-48C4-BA76-447D723A0E2D}" type="presParOf" srcId="{AAA48E60-B996-4925-A63F-D797ECC085D9}" destId="{3A74156F-8260-4F83-A159-B51C0CC43D7E}" srcOrd="0" destOrd="0" presId="urn:microsoft.com/office/officeart/2005/8/layout/process4"/>
    <dgm:cxn modelId="{16893B37-8FC3-465D-8FDD-9BC81015BE8A}" type="presParOf" srcId="{AFAD53D1-7C98-4296-BC60-294BC20B4B03}" destId="{A1DDD8C0-9D66-4E3D-A39F-86D2EAE5E7B9}" srcOrd="1" destOrd="0" presId="urn:microsoft.com/office/officeart/2005/8/layout/process4"/>
    <dgm:cxn modelId="{78F9F2FF-10F4-4E5E-BE5D-9BACA9A9439D}" type="presParOf" srcId="{AFAD53D1-7C98-4296-BC60-294BC20B4B03}" destId="{907F0E8D-6860-4D8C-A178-40960EB993D7}" srcOrd="2" destOrd="0" presId="urn:microsoft.com/office/officeart/2005/8/layout/process4"/>
    <dgm:cxn modelId="{E01DF40A-8001-4190-B171-348DF9C5C9C0}" type="presParOf" srcId="{907F0E8D-6860-4D8C-A178-40960EB993D7}" destId="{4DFAD9BA-71D0-4C3F-AB70-C35E1FF8BFDC}" srcOrd="0" destOrd="0" presId="urn:microsoft.com/office/officeart/2005/8/layout/process4"/>
    <dgm:cxn modelId="{F273F804-9EB0-496E-AABC-8671C03B3B75}" type="presParOf" srcId="{AFAD53D1-7C98-4296-BC60-294BC20B4B03}" destId="{12E80F11-2523-4179-B6CD-8CDD9E39F036}" srcOrd="3" destOrd="0" presId="urn:microsoft.com/office/officeart/2005/8/layout/process4"/>
    <dgm:cxn modelId="{C9085628-1FAC-4854-8368-6C7055A85DBF}" type="presParOf" srcId="{AFAD53D1-7C98-4296-BC60-294BC20B4B03}" destId="{A0ED23AF-FA15-41EB-85EC-DD6EEC71A1AD}" srcOrd="4" destOrd="0" presId="urn:microsoft.com/office/officeart/2005/8/layout/process4"/>
    <dgm:cxn modelId="{F46D5930-57AC-4A76-8EDC-49AC713FB1EC}" type="presParOf" srcId="{A0ED23AF-FA15-41EB-85EC-DD6EEC71A1AD}" destId="{1014A8DA-2AEB-4FE8-93BB-1062B834C689}" srcOrd="0" destOrd="0" presId="urn:microsoft.com/office/officeart/2005/8/layout/process4"/>
    <dgm:cxn modelId="{661298D4-02C6-413D-8105-7AE8B6289386}" type="presParOf" srcId="{AFAD53D1-7C98-4296-BC60-294BC20B4B03}" destId="{E92DEA0F-6B8A-44BB-86FF-C26D858F0A1A}" srcOrd="5" destOrd="0" presId="urn:microsoft.com/office/officeart/2005/8/layout/process4"/>
    <dgm:cxn modelId="{C0A6CA0C-0819-4DF0-AA63-A689B26650A5}" type="presParOf" srcId="{AFAD53D1-7C98-4296-BC60-294BC20B4B03}" destId="{EC8DB09B-F6EC-40DD-83EE-8B9708EE75E2}" srcOrd="6" destOrd="0" presId="urn:microsoft.com/office/officeart/2005/8/layout/process4"/>
    <dgm:cxn modelId="{6F649660-4E5A-4FAC-928A-7CEFECC1E9A3}" type="presParOf" srcId="{EC8DB09B-F6EC-40DD-83EE-8B9708EE75E2}" destId="{CDFCE6A9-03C1-43A0-8974-6B7A7488CD5F}" srcOrd="0" destOrd="0" presId="urn:microsoft.com/office/officeart/2005/8/layout/process4"/>
    <dgm:cxn modelId="{DA12675C-1055-416A-B808-5999A3D3984C}" type="presParOf" srcId="{AFAD53D1-7C98-4296-BC60-294BC20B4B03}" destId="{147ECC58-368C-4168-A73C-A68C53066C27}" srcOrd="7" destOrd="0" presId="urn:microsoft.com/office/officeart/2005/8/layout/process4"/>
    <dgm:cxn modelId="{ED98B632-9A99-4740-A6A1-2187BE88CCA3}" type="presParOf" srcId="{AFAD53D1-7C98-4296-BC60-294BC20B4B03}" destId="{26B7F03E-9836-4A1F-BA74-206C85B670BF}" srcOrd="8" destOrd="0" presId="urn:microsoft.com/office/officeart/2005/8/layout/process4"/>
    <dgm:cxn modelId="{35E53326-E22E-4B2B-8276-7C91FB2618C9}" type="presParOf" srcId="{26B7F03E-9836-4A1F-BA74-206C85B670BF}" destId="{28C4C522-08C6-4662-8C68-D49477BC4F5D}" srcOrd="0" destOrd="0" presId="urn:microsoft.com/office/officeart/2005/8/layout/process4"/>
    <dgm:cxn modelId="{C1890008-B7FC-441D-A820-294DAAA75599}" type="presParOf" srcId="{AFAD53D1-7C98-4296-BC60-294BC20B4B03}" destId="{60AE861D-5DC5-446F-AAEE-986D78068ED8}" srcOrd="9" destOrd="0" presId="urn:microsoft.com/office/officeart/2005/8/layout/process4"/>
    <dgm:cxn modelId="{2D3F9DDB-310C-48DB-98BC-6A724A05173D}" type="presParOf" srcId="{AFAD53D1-7C98-4296-BC60-294BC20B4B03}" destId="{C558B509-E982-42CD-A805-15BB6F918F08}" srcOrd="10" destOrd="0" presId="urn:microsoft.com/office/officeart/2005/8/layout/process4"/>
    <dgm:cxn modelId="{4611081D-193F-4F3A-9722-C4B3FDA5898E}" type="presParOf" srcId="{C558B509-E982-42CD-A805-15BB6F918F08}" destId="{A09FF338-785C-4875-A34A-D9AAFF24838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0426A1-A9EC-4C4C-A133-5B00CBC5586B}">
      <dsp:nvSpPr>
        <dsp:cNvPr id="0" name=""/>
        <dsp:cNvSpPr/>
      </dsp:nvSpPr>
      <dsp:spPr>
        <a:xfrm rot="16200000">
          <a:off x="-925307" y="928303"/>
          <a:ext cx="3886200" cy="2029592"/>
        </a:xfrm>
        <a:prstGeom prst="flowChartManualOperation">
          <a:avLst/>
        </a:prstGeom>
        <a:solidFill>
          <a:schemeClr val="tx2">
            <a:lumMod val="75000"/>
          </a:schemeClr>
        </a:solidFill>
        <a:ln w="25400" cap="flat" cmpd="sng" algn="ctr">
          <a:noFill/>
          <a:prstDash val="solid"/>
        </a:ln>
        <a:effectLst>
          <a:outerShdw blurRad="225425" dist="50800" dir="5220000" algn="ctr" rotWithShape="0">
            <a:srgbClr val="000000">
              <a:alpha val="33000"/>
            </a:srgb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4455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rgbClr val="FFFF00"/>
              </a:solidFill>
            </a:rPr>
            <a:t>1.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rgbClr val="FFFF00"/>
              </a:solidFill>
            </a:rPr>
            <a:t> Прогнозе социально- экономического развития города Старая Русса</a:t>
          </a:r>
        </a:p>
      </dsp:txBody>
      <dsp:txXfrm rot="5400000">
        <a:off x="2997" y="777239"/>
        <a:ext cx="2029592" cy="2331720"/>
      </dsp:txXfrm>
    </dsp:sp>
    <dsp:sp modelId="{F017036B-73E6-4419-B29F-1DB30CDEA977}">
      <dsp:nvSpPr>
        <dsp:cNvPr id="0" name=""/>
        <dsp:cNvSpPr/>
      </dsp:nvSpPr>
      <dsp:spPr>
        <a:xfrm rot="16200000">
          <a:off x="1256503" y="928303"/>
          <a:ext cx="3886200" cy="2029592"/>
        </a:xfrm>
        <a:prstGeom prst="flowChartManualOperation">
          <a:avLst/>
        </a:prstGeom>
        <a:solidFill>
          <a:srgbClr val="00B050"/>
        </a:solidFill>
        <a:ln w="25400" cap="flat" cmpd="sng" algn="ctr">
          <a:noFill/>
          <a:prstDash val="solid"/>
        </a:ln>
        <a:effectLst>
          <a:outerShdw blurRad="225425" dist="50800" dir="5220000" algn="ctr" rotWithShape="0">
            <a:srgbClr val="000000">
              <a:alpha val="33000"/>
            </a:srgb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4455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rgbClr val="002060"/>
              </a:solidFill>
            </a:rPr>
            <a:t>2.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rgbClr val="002060"/>
              </a:solidFill>
            </a:rPr>
            <a:t> Основных направлениях налоговой политики</a:t>
          </a:r>
        </a:p>
      </dsp:txBody>
      <dsp:txXfrm rot="5400000">
        <a:off x="2184807" y="777239"/>
        <a:ext cx="2029592" cy="2331720"/>
      </dsp:txXfrm>
    </dsp:sp>
    <dsp:sp modelId="{E1E3FDE3-D6A0-4193-8495-2B1C8A5CD239}">
      <dsp:nvSpPr>
        <dsp:cNvPr id="0" name=""/>
        <dsp:cNvSpPr/>
      </dsp:nvSpPr>
      <dsp:spPr>
        <a:xfrm rot="16200000">
          <a:off x="3438315" y="928303"/>
          <a:ext cx="3886200" cy="2029592"/>
        </a:xfrm>
        <a:prstGeom prst="flowChartManualOperation">
          <a:avLst/>
        </a:prstGeom>
        <a:solidFill>
          <a:srgbClr val="7030A0"/>
        </a:solidFill>
        <a:ln w="25400" cap="flat" cmpd="sng" algn="ctr">
          <a:noFill/>
          <a:prstDash val="solid"/>
        </a:ln>
        <a:effectLst>
          <a:outerShdw blurRad="225425" dist="50800" dir="5220000" algn="ctr" rotWithShape="0">
            <a:srgbClr val="000000">
              <a:alpha val="33000"/>
            </a:srgb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4455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chemeClr val="bg1"/>
              </a:solidFill>
            </a:rPr>
            <a:t>3.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chemeClr val="bg1"/>
              </a:solidFill>
            </a:rPr>
            <a:t> Основных направлениях бюджетной политики</a:t>
          </a:r>
        </a:p>
      </dsp:txBody>
      <dsp:txXfrm rot="5400000">
        <a:off x="4366619" y="777239"/>
        <a:ext cx="2029592" cy="2331720"/>
      </dsp:txXfrm>
    </dsp:sp>
    <dsp:sp modelId="{D044A59B-D81F-40E8-9E6F-889E98089086}">
      <dsp:nvSpPr>
        <dsp:cNvPr id="0" name=""/>
        <dsp:cNvSpPr/>
      </dsp:nvSpPr>
      <dsp:spPr>
        <a:xfrm rot="16200000">
          <a:off x="5519743" y="1028687"/>
          <a:ext cx="3886200" cy="1828825"/>
        </a:xfrm>
        <a:prstGeom prst="flowChartManualOperation">
          <a:avLst/>
        </a:prstGeom>
        <a:solidFill>
          <a:srgbClr val="C00000"/>
        </a:solidFill>
        <a:ln w="25400" cap="flat" cmpd="sng" algn="ctr">
          <a:noFill/>
          <a:prstDash val="solid"/>
        </a:ln>
        <a:effectLst>
          <a:outerShdw blurRad="225425" dist="50800" dir="5220000" algn="ctr" rotWithShape="0">
            <a:srgbClr val="000000">
              <a:alpha val="33000"/>
            </a:srgb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4455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chemeClr val="tx1"/>
              </a:solidFill>
            </a:rPr>
            <a:t>4. Муниципальных программах</a:t>
          </a:r>
        </a:p>
      </dsp:txBody>
      <dsp:txXfrm rot="5400000">
        <a:off x="6548430" y="777240"/>
        <a:ext cx="1828825" cy="23317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74156F-8260-4F83-A159-B51C0CC43D7E}">
      <dsp:nvSpPr>
        <dsp:cNvPr id="0" name=""/>
        <dsp:cNvSpPr/>
      </dsp:nvSpPr>
      <dsp:spPr>
        <a:xfrm>
          <a:off x="0" y="3204017"/>
          <a:ext cx="9041584" cy="610846"/>
        </a:xfrm>
        <a:prstGeom prst="rect">
          <a:avLst/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chemeClr val="bg1"/>
              </a:solidFill>
            </a:rPr>
            <a:t>Утверждение отчета об исполнении бюджета предыдущего года</a:t>
          </a:r>
        </a:p>
      </dsp:txBody>
      <dsp:txXfrm>
        <a:off x="0" y="3204017"/>
        <a:ext cx="9041584" cy="610846"/>
      </dsp:txXfrm>
    </dsp:sp>
    <dsp:sp modelId="{4DFAD9BA-71D0-4C3F-AB70-C35E1FF8BFDC}">
      <dsp:nvSpPr>
        <dsp:cNvPr id="0" name=""/>
        <dsp:cNvSpPr/>
      </dsp:nvSpPr>
      <dsp:spPr>
        <a:xfrm rot="10800000">
          <a:off x="0" y="29548"/>
          <a:ext cx="9041584" cy="988111"/>
        </a:xfrm>
        <a:prstGeom prst="upArrowCallou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chemeClr val="tx1"/>
              </a:solidFill>
            </a:rPr>
            <a:t>Составление проекта бюджета  на очередной финансовый год и плановый период</a:t>
          </a:r>
        </a:p>
      </dsp:txBody>
      <dsp:txXfrm rot="10800000">
        <a:off x="0" y="29548"/>
        <a:ext cx="9041584" cy="642045"/>
      </dsp:txXfrm>
    </dsp:sp>
    <dsp:sp modelId="{1014A8DA-2AEB-4FE8-93BB-1062B834C689}">
      <dsp:nvSpPr>
        <dsp:cNvPr id="0" name=""/>
        <dsp:cNvSpPr/>
      </dsp:nvSpPr>
      <dsp:spPr>
        <a:xfrm rot="10800000">
          <a:off x="0" y="2111979"/>
          <a:ext cx="9041584" cy="656586"/>
        </a:xfrm>
        <a:prstGeom prst="upArrowCallou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chemeClr val="bg1"/>
              </a:solidFill>
            </a:rPr>
            <a:t>Исполнение бюджета в текущем году</a:t>
          </a:r>
        </a:p>
      </dsp:txBody>
      <dsp:txXfrm rot="10800000">
        <a:off x="0" y="2111979"/>
        <a:ext cx="9041584" cy="426630"/>
      </dsp:txXfrm>
    </dsp:sp>
    <dsp:sp modelId="{CDFCE6A9-03C1-43A0-8974-6B7A7488CD5F}">
      <dsp:nvSpPr>
        <dsp:cNvPr id="0" name=""/>
        <dsp:cNvSpPr/>
      </dsp:nvSpPr>
      <dsp:spPr>
        <a:xfrm rot="10800000">
          <a:off x="0" y="1523240"/>
          <a:ext cx="9041584" cy="591255"/>
        </a:xfrm>
        <a:prstGeom prst="upArrowCallout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chemeClr val="bg1"/>
              </a:solidFill>
            </a:rPr>
            <a:t>Утверждение бюджета на очередной финансовый год и плановый период</a:t>
          </a:r>
        </a:p>
      </dsp:txBody>
      <dsp:txXfrm rot="10800000">
        <a:off x="0" y="1523240"/>
        <a:ext cx="9041584" cy="384180"/>
      </dsp:txXfrm>
    </dsp:sp>
    <dsp:sp modelId="{28C4C522-08C6-4662-8C68-D49477BC4F5D}">
      <dsp:nvSpPr>
        <dsp:cNvPr id="0" name=""/>
        <dsp:cNvSpPr/>
      </dsp:nvSpPr>
      <dsp:spPr>
        <a:xfrm rot="10800000">
          <a:off x="0" y="2740639"/>
          <a:ext cx="9041584" cy="558973"/>
        </a:xfrm>
        <a:prstGeom prst="upArrowCallou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chemeClr val="bg1"/>
              </a:solidFill>
            </a:rPr>
            <a:t>Формирование отчета об исполнении бюджета предыдущего года</a:t>
          </a:r>
        </a:p>
      </dsp:txBody>
      <dsp:txXfrm rot="10800000">
        <a:off x="0" y="2740639"/>
        <a:ext cx="9041584" cy="363204"/>
      </dsp:txXfrm>
    </dsp:sp>
    <dsp:sp modelId="{A09FF338-785C-4875-A34A-D9AAFF248384}">
      <dsp:nvSpPr>
        <dsp:cNvPr id="0" name=""/>
        <dsp:cNvSpPr/>
      </dsp:nvSpPr>
      <dsp:spPr>
        <a:xfrm rot="10800000">
          <a:off x="0" y="1006628"/>
          <a:ext cx="9041584" cy="550475"/>
        </a:xfrm>
        <a:prstGeom prst="upArrowCallout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chemeClr val="tx1"/>
              </a:solidFill>
            </a:rPr>
            <a:t>Рассмотрение проекта бюджета на очередной финансовый год и плановый период</a:t>
          </a:r>
        </a:p>
      </dsp:txBody>
      <dsp:txXfrm rot="10800000">
        <a:off x="0" y="1006628"/>
        <a:ext cx="9041584" cy="3576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0.55286</cdr:x>
      <cdr:y>0</cdr:y>
    </cdr:from>
    <cdr:to>
      <cdr:x>1</cdr:x>
      <cdr:y>0.05442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047453" y="0"/>
          <a:ext cx="4082259" cy="271287"/>
        </a:xfrm>
        <a:prstGeom xmlns:a="http://schemas.openxmlformats.org/drawingml/2006/main" prst="rect">
          <a:avLst/>
        </a:prstGeom>
        <a:solidFill xmlns:a="http://schemas.openxmlformats.org/drawingml/2006/main">
          <a:srgbClr val="C00000"/>
        </a:solidFill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dirty="0">
              <a:solidFill>
                <a:schemeClr val="bg2">
                  <a:lumMod val="20000"/>
                  <a:lumOff val="80000"/>
                </a:schemeClr>
              </a:solidFill>
            </a:rPr>
            <a:t>ИСПОЛНЕНО: 286,0 млн. руб. – 97,4%</a:t>
          </a:r>
        </a:p>
      </cdr:txBody>
    </cdr:sp>
  </cdr:relSizeAnchor>
  <cdr:relSizeAnchor xmlns:cdr="http://schemas.openxmlformats.org/drawingml/2006/chartDrawing">
    <cdr:from>
      <cdr:x>0.49437</cdr:x>
      <cdr:y>0.5</cdr:y>
    </cdr:from>
    <cdr:to>
      <cdr:x>0.54958</cdr:x>
      <cdr:y>0.56788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513488" y="2492375"/>
          <a:ext cx="504051" cy="3383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0.10659</cdr:x>
      <cdr:y>0.51711</cdr:y>
    </cdr:from>
    <cdr:to>
      <cdr:x>0.17758</cdr:x>
      <cdr:y>0.58928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973138" y="2577667"/>
          <a:ext cx="648119" cy="35974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0.01653</cdr:x>
      <cdr:y>0.2456</cdr:y>
    </cdr:from>
    <cdr:to>
      <cdr:x>0.11669</cdr:x>
      <cdr:y>0.42905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150936" y="122413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0.26808</cdr:x>
      <cdr:y>0.13952</cdr:y>
    </cdr:from>
    <cdr:to>
      <cdr:x>0.30859</cdr:x>
      <cdr:y>0.18501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2447496" y="695456"/>
          <a:ext cx="369869" cy="22677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0.33898</cdr:x>
      <cdr:y>0.10463</cdr:y>
    </cdr:from>
    <cdr:to>
      <cdr:x>0.37711</cdr:x>
      <cdr:y>0.16841</cdr:y>
    </cdr:to>
    <cdr:sp macro="" textlink="">
      <cdr:nvSpPr>
        <cdr:cNvPr id="36" name="TextBox 35"/>
        <cdr:cNvSpPr txBox="1"/>
      </cdr:nvSpPr>
      <cdr:spPr>
        <a:xfrm xmlns:a="http://schemas.openxmlformats.org/drawingml/2006/main">
          <a:off x="3094768" y="521538"/>
          <a:ext cx="348177" cy="3179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0.36842</cdr:x>
      <cdr:y>0.11245</cdr:y>
    </cdr:from>
    <cdr:to>
      <cdr:x>0.42363</cdr:x>
      <cdr:y>0.18468</cdr:y>
    </cdr:to>
    <cdr:sp macro="" textlink="">
      <cdr:nvSpPr>
        <cdr:cNvPr id="43" name="TextBox 42"/>
        <cdr:cNvSpPr txBox="1"/>
      </cdr:nvSpPr>
      <cdr:spPr>
        <a:xfrm xmlns:a="http://schemas.openxmlformats.org/drawingml/2006/main">
          <a:off x="3363526" y="560529"/>
          <a:ext cx="504051" cy="360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0.47872</cdr:x>
      <cdr:y>0.11862</cdr:y>
    </cdr:from>
    <cdr:to>
      <cdr:x>0.51972</cdr:x>
      <cdr:y>0.19085</cdr:y>
    </cdr:to>
    <cdr:sp macro="" textlink="">
      <cdr:nvSpPr>
        <cdr:cNvPr id="47" name="TextBox 46"/>
        <cdr:cNvSpPr txBox="1"/>
      </cdr:nvSpPr>
      <cdr:spPr>
        <a:xfrm xmlns:a="http://schemas.openxmlformats.org/drawingml/2006/main">
          <a:off x="4370554" y="591269"/>
          <a:ext cx="374318" cy="36004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0.58441</cdr:x>
      <cdr:y>0.07223</cdr:y>
    </cdr:from>
    <cdr:to>
      <cdr:x>0.68457</cdr:x>
      <cdr:y>0.25569</cdr:y>
    </cdr:to>
    <cdr:sp macro="" textlink="">
      <cdr:nvSpPr>
        <cdr:cNvPr id="55" name="TextBox 54"/>
        <cdr:cNvSpPr txBox="1"/>
      </cdr:nvSpPr>
      <cdr:spPr>
        <a:xfrm xmlns:a="http://schemas.openxmlformats.org/drawingml/2006/main">
          <a:off x="5335512" y="36004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0.02442</cdr:x>
      <cdr:y>0</cdr:y>
    </cdr:from>
    <cdr:to>
      <cdr:x>0.31625</cdr:x>
      <cdr:y>0.05442</cdr:y>
    </cdr:to>
    <cdr:sp macro="" textlink="">
      <cdr:nvSpPr>
        <cdr:cNvPr id="26" name="TextBox 1"/>
        <cdr:cNvSpPr txBox="1"/>
      </cdr:nvSpPr>
      <cdr:spPr>
        <a:xfrm xmlns:a="http://schemas.openxmlformats.org/drawingml/2006/main">
          <a:off x="222948" y="0"/>
          <a:ext cx="2664323" cy="271287"/>
        </a:xfrm>
        <a:prstGeom xmlns:a="http://schemas.openxmlformats.org/drawingml/2006/main" prst="rect">
          <a:avLst/>
        </a:prstGeom>
        <a:solidFill xmlns:a="http://schemas.openxmlformats.org/drawingml/2006/main">
          <a:srgbClr val="C00000"/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600" b="1" dirty="0">
              <a:solidFill>
                <a:schemeClr val="bg2">
                  <a:lumMod val="20000"/>
                  <a:lumOff val="80000"/>
                </a:schemeClr>
              </a:solidFill>
            </a:rPr>
            <a:t>ПЛАН: 293,5 млн. руб. </a:t>
          </a:r>
        </a:p>
      </cdr:txBody>
    </cdr:sp>
  </cdr:relSizeAnchor>
  <cdr:relSizeAnchor xmlns:cdr="http://schemas.openxmlformats.org/drawingml/2006/chartDrawing">
    <cdr:from>
      <cdr:x>0.29959</cdr:x>
      <cdr:y>0.11676</cdr:y>
    </cdr:from>
    <cdr:to>
      <cdr:x>0.3443</cdr:x>
      <cdr:y>0.16841</cdr:y>
    </cdr:to>
    <cdr:sp macro="" textlink="">
      <cdr:nvSpPr>
        <cdr:cNvPr id="27" name="Text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735173" y="582007"/>
          <a:ext cx="408149" cy="25748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none"/>
        <a:lstStyle xmlns:a="http://schemas.openxmlformats.org/drawingml/2006/main">
          <a:defPPr>
            <a:defRPr lang="ru-RU"/>
          </a:defPPr>
          <a:lvl1pPr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1pPr>
          <a:lvl2pPr marL="4572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2pPr>
          <a:lvl3pPr marL="9144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3pPr>
          <a:lvl4pPr marL="13716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4pPr>
          <a:lvl5pPr marL="18288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9pPr>
        </a:lstStyle>
        <a:p xmlns:a="http://schemas.openxmlformats.org/drawingml/2006/main">
          <a:r>
            <a:rPr lang="ru-RU" sz="1600" b="1" dirty="0"/>
            <a:t>   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>
              <a:buNone/>
            </a:pPr>
            <a:fld id="{9A0DB2DC-4C9A-4742-B13C-FB6460FD3503}" type="slidenum">
              <a:rPr lang="ru-RU" altLang="ru-RU" sz="1200" dirty="0"/>
              <a:t>‹#›</a:t>
            </a:fld>
            <a:endParaRPr lang="ru-RU" altLang="ru-RU" sz="1200" dirty="0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4100" name="Rectangle 4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709613" y="744538"/>
            <a:ext cx="5378450" cy="3722687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962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313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Образец текста</a:t>
            </a:r>
          </a:p>
          <a:p>
            <a:pPr marL="455930" marR="0" lvl="1" indent="0" algn="l" defTabSz="91313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Второй уровень</a:t>
            </a:r>
          </a:p>
          <a:p>
            <a:pPr marL="913130" marR="0" lvl="2" indent="0" algn="l" defTabSz="91313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Третий уровень</a:t>
            </a:r>
          </a:p>
          <a:p>
            <a:pPr marL="1370330" marR="0" lvl="3" indent="0" algn="l" defTabSz="91313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Четвертый уровень</a:t>
            </a:r>
          </a:p>
          <a:p>
            <a:pPr marL="1827530" marR="0" lvl="4" indent="0" algn="l" defTabSz="91313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962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>
              <a:buNone/>
            </a:pPr>
            <a:fld id="{9A0DB2DC-4C9A-4742-B13C-FB6460FD3503}" type="slidenum">
              <a:rPr lang="ru-RU" altLang="ru-RU" sz="1200" dirty="0"/>
              <a:t>‹#›</a:t>
            </a:fld>
            <a:endParaRPr lang="ru-RU" altLang="ru-RU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91313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5930" algn="l" defTabSz="91313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3130" algn="l" defTabSz="91313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0330" algn="l" defTabSz="91313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7530" algn="l" defTabSz="91313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ru-RU" altLang="ru-RU" dirty="0">
                <a:latin typeface="Times New Roman" panose="02020603050405020304" pitchFamily="18" charset="0"/>
              </a:rPr>
              <a:t>‹#›</a:t>
            </a:fld>
            <a:endParaRPr lang="ru-RU" altLang="ru-RU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ru-RU" altLang="ru-RU" dirty="0">
                <a:latin typeface="Times New Roman" panose="02020603050405020304" pitchFamily="18" charset="0"/>
              </a:rPr>
              <a:t>‹#›</a:t>
            </a:fld>
            <a:endParaRPr lang="ru-RU" altLang="ru-RU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ru-RU" altLang="ru-RU" dirty="0">
                <a:latin typeface="Times New Roman" panose="02020603050405020304" pitchFamily="18" charset="0"/>
              </a:rPr>
              <a:t>‹#›</a:t>
            </a:fld>
            <a:endParaRPr lang="ru-RU" altLang="ru-RU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ru-RU" altLang="ru-RU" dirty="0">
                <a:latin typeface="Times New Roman" panose="02020603050405020304" pitchFamily="18" charset="0"/>
              </a:rPr>
              <a:t>‹#›</a:t>
            </a:fld>
            <a:endParaRPr lang="ru-RU" altLang="ru-RU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95300" y="1600200"/>
            <a:ext cx="8915400" cy="4525963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1630" marR="0" lvl="0" indent="-34163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ru-RU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ru-RU" altLang="ru-RU" dirty="0">
                <a:latin typeface="Times New Roman" panose="02020603050405020304" pitchFamily="18" charset="0"/>
              </a:rPr>
              <a:t>‹#›</a:t>
            </a:fld>
            <a:endParaRPr lang="ru-RU" altLang="ru-RU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029200" y="1600200"/>
            <a:ext cx="43815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029200" y="3938588"/>
            <a:ext cx="43815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Замещающая 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7" name="Замещающий 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8" name="Замещающий 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ru-RU" altLang="ru-RU" dirty="0">
                <a:latin typeface="Times New Roman" panose="02020603050405020304" pitchFamily="18" charset="0"/>
              </a:rPr>
              <a:t>‹#›</a:t>
            </a:fld>
            <a:endParaRPr lang="ru-RU" altLang="ru-RU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5" name="Group 2"/>
          <p:cNvGrpSpPr/>
          <p:nvPr/>
        </p:nvGrpSpPr>
        <p:grpSpPr>
          <a:xfrm>
            <a:off x="0" y="0"/>
            <a:ext cx="9906000" cy="6858000"/>
            <a:chOff x="0" y="0"/>
            <a:chExt cx="5760" cy="4320"/>
          </a:xfrm>
        </p:grpSpPr>
        <p:sp>
          <p:nvSpPr>
            <p:cNvPr id="3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altLang="ru-RU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altLang="ru-RU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3083" name="Group 5"/>
            <p:cNvGrpSpPr/>
            <p:nvPr/>
          </p:nvGrpSpPr>
          <p:grpSpPr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6" name="Rectangle 6"/>
              <p:cNvSpPr>
                <a:spLocks noChangeArrowheads="1"/>
              </p:cNvSpPr>
              <p:nvPr/>
            </p:nvSpPr>
            <p:spPr bwMode="auto">
              <a:xfrm>
                <a:off x="361" y="2257"/>
                <a:ext cx="366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altLang="ru-RU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" name="Rectangle 7"/>
              <p:cNvSpPr>
                <a:spLocks noChangeArrowheads="1"/>
              </p:cNvSpPr>
              <p:nvPr/>
            </p:nvSpPr>
            <p:spPr bwMode="auto">
              <a:xfrm>
                <a:off x="1081" y="1065"/>
                <a:ext cx="366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altLang="ru-RU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" name="Rectangle 8"/>
              <p:cNvSpPr>
                <a:spLocks noChangeArrowheads="1"/>
              </p:cNvSpPr>
              <p:nvPr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altLang="ru-RU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9" name="Rectangle 9"/>
              <p:cNvSpPr>
                <a:spLocks noChangeArrowheads="1"/>
              </p:cNvSpPr>
              <p:nvPr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altLang="ru-RU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0" name="Rectangle 10"/>
              <p:cNvSpPr>
                <a:spLocks noChangeArrowheads="1"/>
              </p:cNvSpPr>
              <p:nvPr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altLang="ru-RU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1" name="Rectangle 11"/>
              <p:cNvSpPr>
                <a:spLocks noChangeArrowheads="1"/>
              </p:cNvSpPr>
              <p:nvPr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altLang="ru-RU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2" name="Rectangle 12"/>
              <p:cNvSpPr>
                <a:spLocks noChangeArrowheads="1"/>
              </p:cNvSpPr>
              <p:nvPr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altLang="ru-RU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3" name="Rectangle 13"/>
              <p:cNvSpPr>
                <a:spLocks noChangeArrowheads="1"/>
              </p:cNvSpPr>
              <p:nvPr/>
            </p:nvSpPr>
            <p:spPr bwMode="auto">
              <a:xfrm>
                <a:off x="1081" y="1464"/>
                <a:ext cx="366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altLang="ru-RU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4" name="Rectangle 14"/>
              <p:cNvSpPr>
                <a:spLocks noChangeArrowheads="1"/>
              </p:cNvSpPr>
              <p:nvPr/>
            </p:nvSpPr>
            <p:spPr bwMode="auto">
              <a:xfrm>
                <a:off x="361" y="1857"/>
                <a:ext cx="366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altLang="ru-RU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5" name="Rectangle 15"/>
              <p:cNvSpPr>
                <a:spLocks noChangeArrowheads="1"/>
              </p:cNvSpPr>
              <p:nvPr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altLang="ru-RU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7067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3219450" y="1828800"/>
            <a:ext cx="652145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067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3219450" y="4267200"/>
            <a:ext cx="6521450" cy="17526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8400"/>
            <a:ext cx="23114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3114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/>
          <a:p>
            <a:pPr algn="r" eaLnBrk="1" hangingPunct="1">
              <a:buNone/>
            </a:pPr>
            <a:fld id="{9A0DB2DC-4C9A-4742-B13C-FB6460FD3503}" type="slidenum">
              <a:rPr lang="ru-RU" altLang="ru-RU" dirty="0"/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ru-RU" altLang="ru-RU" dirty="0">
                <a:latin typeface="Times New Roman" panose="02020603050405020304" pitchFamily="18" charset="0"/>
              </a:rPr>
              <a:t>‹#›</a:t>
            </a:fld>
            <a:endParaRPr lang="ru-RU" altLang="ru-RU" dirty="0">
              <a:latin typeface="Times New Roman" panose="02020603050405020304" pitchFamily="18" charset="0"/>
            </a:endParaRPr>
          </a:p>
        </p:txBody>
      </p:sp>
      <p:sp>
        <p:nvSpPr>
          <p:cNvPr id="6" name="Замещающая 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ru-RU" altLang="ru-RU" dirty="0">
                <a:latin typeface="Times New Roman" panose="02020603050405020304" pitchFamily="18" charset="0"/>
              </a:rPr>
              <a:t>‹#›</a:t>
            </a:fld>
            <a:endParaRPr lang="ru-RU" altLang="ru-RU" dirty="0">
              <a:latin typeface="Times New Roman" panose="02020603050405020304" pitchFamily="18" charset="0"/>
            </a:endParaRPr>
          </a:p>
        </p:txBody>
      </p:sp>
      <p:sp>
        <p:nvSpPr>
          <p:cNvPr id="6" name="Замещающая 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981200"/>
            <a:ext cx="43815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3815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ru-RU" altLang="ru-RU" dirty="0">
                <a:latin typeface="Times New Roman" panose="02020603050405020304" pitchFamily="18" charset="0"/>
              </a:rPr>
              <a:t>‹#›</a:t>
            </a:fld>
            <a:endParaRPr lang="ru-RU" altLang="ru-RU" dirty="0">
              <a:latin typeface="Times New Roman" panose="02020603050405020304" pitchFamily="18" charset="0"/>
            </a:endParaRP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Замещающий 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8" name="Замещающий 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ru-RU" altLang="ru-RU" dirty="0">
                <a:latin typeface="Times New Roman" panose="02020603050405020304" pitchFamily="18" charset="0"/>
              </a:rPr>
              <a:t>‹#›</a:t>
            </a:fld>
            <a:endParaRPr lang="ru-RU" altLang="ru-RU" dirty="0">
              <a:latin typeface="Times New Roman" panose="02020603050405020304" pitchFamily="18" charset="0"/>
            </a:endParaRPr>
          </a:p>
        </p:txBody>
      </p:sp>
      <p:sp>
        <p:nvSpPr>
          <p:cNvPr id="9" name="Замещающая 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ru-RU" altLang="ru-RU" dirty="0">
                <a:latin typeface="Times New Roman" panose="02020603050405020304" pitchFamily="18" charset="0"/>
              </a:rPr>
              <a:t>‹#›</a:t>
            </a:fld>
            <a:endParaRPr lang="ru-RU" altLang="ru-RU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ru-RU" altLang="ru-RU" dirty="0">
                <a:latin typeface="Times New Roman" panose="02020603050405020304" pitchFamily="18" charset="0"/>
              </a:rPr>
              <a:t>‹#›</a:t>
            </a:fld>
            <a:endParaRPr lang="ru-RU" altLang="ru-RU" dirty="0">
              <a:latin typeface="Times New Roman" panose="02020603050405020304" pitchFamily="18" charset="0"/>
            </a:endParaRP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ий 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" name="Замещающий 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ru-RU" altLang="ru-RU" dirty="0">
                <a:latin typeface="Times New Roman" panose="02020603050405020304" pitchFamily="18" charset="0"/>
              </a:rPr>
              <a:t>‹#›</a:t>
            </a:fld>
            <a:endParaRPr lang="ru-RU" altLang="ru-RU" dirty="0">
              <a:latin typeface="Times New Roman" panose="02020603050405020304" pitchFamily="18" charset="0"/>
            </a:endParaRP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ru-RU" altLang="ru-RU" dirty="0">
                <a:latin typeface="Times New Roman" panose="02020603050405020304" pitchFamily="18" charset="0"/>
              </a:rPr>
              <a:t>‹#›</a:t>
            </a:fld>
            <a:endParaRPr lang="ru-RU" altLang="ru-RU" dirty="0">
              <a:latin typeface="Times New Roman" panose="02020603050405020304" pitchFamily="18" charset="0"/>
            </a:endParaRP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anose="05000000000000000000" pitchFamily="2" charset="2"/>
              <a:buNone/>
              <a:defRPr/>
            </a:pPr>
            <a:endParaRPr kumimoji="0" lang="ru-RU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ru-RU" altLang="ru-RU" dirty="0">
                <a:latin typeface="Times New Roman" panose="02020603050405020304" pitchFamily="18" charset="0"/>
              </a:rPr>
              <a:t>‹#›</a:t>
            </a:fld>
            <a:endParaRPr lang="ru-RU" altLang="ru-RU" dirty="0">
              <a:latin typeface="Times New Roman" panose="02020603050405020304" pitchFamily="18" charset="0"/>
            </a:endParaRP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ru-RU" altLang="ru-RU" dirty="0">
                <a:latin typeface="Times New Roman" panose="02020603050405020304" pitchFamily="18" charset="0"/>
              </a:rPr>
              <a:t>‹#›</a:t>
            </a:fld>
            <a:endParaRPr lang="ru-RU" altLang="ru-RU" dirty="0">
              <a:latin typeface="Times New Roman" panose="02020603050405020304" pitchFamily="18" charset="0"/>
            </a:endParaRPr>
          </a:p>
        </p:txBody>
      </p:sp>
      <p:sp>
        <p:nvSpPr>
          <p:cNvPr id="6" name="Замещающая 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457200"/>
            <a:ext cx="222885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457200"/>
            <a:ext cx="653415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ru-RU" altLang="ru-RU" dirty="0">
                <a:latin typeface="Times New Roman" panose="02020603050405020304" pitchFamily="18" charset="0"/>
              </a:rPr>
              <a:t>‹#›</a:t>
            </a:fld>
            <a:endParaRPr lang="ru-RU" altLang="ru-RU" dirty="0">
              <a:latin typeface="Times New Roman" panose="02020603050405020304" pitchFamily="18" charset="0"/>
            </a:endParaRPr>
          </a:p>
        </p:txBody>
      </p:sp>
      <p:sp>
        <p:nvSpPr>
          <p:cNvPr id="6" name="Замещающая 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ru-RU" altLang="ru-RU" dirty="0">
                <a:latin typeface="Times New Roman" panose="02020603050405020304" pitchFamily="18" charset="0"/>
              </a:rPr>
              <a:t>‹#›</a:t>
            </a:fld>
            <a:endParaRPr lang="ru-RU" altLang="ru-RU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ru-RU" altLang="ru-RU" dirty="0">
                <a:latin typeface="Times New Roman" panose="02020603050405020304" pitchFamily="18" charset="0"/>
              </a:rPr>
              <a:t>‹#›</a:t>
            </a:fld>
            <a:endParaRPr lang="ru-RU" altLang="ru-RU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ru-RU" altLang="ru-RU" dirty="0">
                <a:latin typeface="Times New Roman" panose="02020603050405020304" pitchFamily="18" charset="0"/>
              </a:rPr>
              <a:t>‹#›</a:t>
            </a:fld>
            <a:endParaRPr lang="ru-RU" altLang="ru-RU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ru-RU" altLang="ru-RU" dirty="0">
                <a:latin typeface="Times New Roman" panose="02020603050405020304" pitchFamily="18" charset="0"/>
              </a:rPr>
              <a:t>‹#›</a:t>
            </a:fld>
            <a:endParaRPr lang="ru-RU" altLang="ru-RU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ru-RU" altLang="ru-RU" dirty="0">
                <a:latin typeface="Times New Roman" panose="02020603050405020304" pitchFamily="18" charset="0"/>
              </a:rPr>
              <a:t>‹#›</a:t>
            </a:fld>
            <a:endParaRPr lang="ru-RU" altLang="ru-RU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ru-RU" altLang="ru-RU" dirty="0">
                <a:latin typeface="Times New Roman" panose="02020603050405020304" pitchFamily="18" charset="0"/>
              </a:rPr>
              <a:t>‹#›</a:t>
            </a:fld>
            <a:endParaRPr lang="ru-RU" altLang="ru-RU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ru-RU" altLang="ru-RU" dirty="0">
                <a:latin typeface="Times New Roman" panose="02020603050405020304" pitchFamily="18" charset="0"/>
              </a:rPr>
              <a:t>‹#›</a:t>
            </a:fld>
            <a:endParaRPr lang="ru-RU" altLang="ru-RU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cs typeface="+mn-cs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>
              <a:buNone/>
            </a:pPr>
            <a:fld id="{9A0DB2DC-4C9A-4742-B13C-FB6460FD3503}" type="slidenum">
              <a:rPr lang="ru-RU" altLang="ru-RU" dirty="0">
                <a:latin typeface="Times New Roman" panose="02020603050405020304" pitchFamily="18" charset="0"/>
              </a:rPr>
              <a:t>‹#›</a:t>
            </a:fld>
            <a:endParaRPr lang="ru-RU" altLang="ru-RU" dirty="0">
              <a:latin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1630" indent="-34163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1680" indent="-28448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1730" indent="-22733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8930" indent="-22733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130" indent="-22733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 eaLnBrk="1" hangingPunct="1">
              <a:defRPr sz="1200">
                <a:cs typeface="+mn-cs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3114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 lvl="0" eaLnBrk="1" hangingPunct="1">
              <a:buNone/>
            </a:pPr>
            <a:fld id="{9A0DB2DC-4C9A-4742-B13C-FB6460FD3503}" type="slidenum">
              <a:rPr lang="ru-RU" altLang="ru-RU" dirty="0">
                <a:latin typeface="Times New Roman" panose="02020603050405020304" pitchFamily="18" charset="0"/>
              </a:rPr>
              <a:t>‹#›</a:t>
            </a:fld>
            <a:endParaRPr lang="ru-RU" altLang="ru-RU" dirty="0">
              <a:latin typeface="Times New Roman" panose="02020603050405020304" pitchFamily="18" charset="0"/>
            </a:endParaRPr>
          </a:p>
        </p:txBody>
      </p:sp>
      <p:grpSp>
        <p:nvGrpSpPr>
          <p:cNvPr id="2052" name="Group 4"/>
          <p:cNvGrpSpPr/>
          <p:nvPr/>
        </p:nvGrpSpPr>
        <p:grpSpPr>
          <a:xfrm>
            <a:off x="0" y="0"/>
            <a:ext cx="9906000" cy="546100"/>
            <a:chOff x="0" y="0"/>
            <a:chExt cx="5760" cy="344"/>
          </a:xfrm>
        </p:grpSpPr>
        <p:sp>
          <p:nvSpPr>
            <p:cNvPr id="3080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altLang="ru-RU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81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altLang="ru-RU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82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altLang="ru-RU" sz="1800" b="0" i="0" u="none" strike="noStrike" kern="1200" cap="none" spc="0" normalizeH="0" baseline="0" noProof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83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altLang="ru-RU" sz="1800" b="0" i="0" u="none" strike="noStrike" kern="1200" cap="none" spc="0" normalizeH="0" baseline="0" noProof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84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altLang="ru-RU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85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90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altLang="ru-RU" sz="1800" b="0" i="0" u="none" strike="noStrike" kern="1200" cap="none" spc="0" normalizeH="0" baseline="0" noProof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86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altLang="ru-RU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87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altLang="ru-RU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88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90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altLang="ru-RU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2053" name="Rectangle 14"/>
          <p:cNvSpPr>
            <a:spLocks noGrp="1"/>
          </p:cNvSpPr>
          <p:nvPr>
            <p:ph type="title"/>
          </p:nvPr>
        </p:nvSpPr>
        <p:spPr>
          <a:xfrm>
            <a:off x="495300" y="457200"/>
            <a:ext cx="8915400" cy="13716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2054" name="Rectangle 15"/>
          <p:cNvSpPr>
            <a:spLocks noGrp="1"/>
          </p:cNvSpPr>
          <p:nvPr>
            <p:ph type="body" idx="1"/>
          </p:nvPr>
        </p:nvSpPr>
        <p:spPr>
          <a:xfrm>
            <a:off x="495300" y="1981200"/>
            <a:ext cx="8915400" cy="3886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6964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</a:defRPr>
      </a:lvl9pPr>
    </p:titleStyle>
    <p:bodyStyle>
      <a:lvl1pPr marL="341630" indent="-34163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1680" indent="-28448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1730" indent="-22733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</a:defRPr>
      </a:lvl3pPr>
      <a:lvl4pPr marL="1598930" indent="-22733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6130" indent="-22733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control" Target="../activeX/activeX1.xml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.png"/><Relationship Id="rId5" Type="http://schemas.openxmlformats.org/officeDocument/2006/relationships/image" Target="../media/image12.emf"/><Relationship Id="rId4" Type="http://schemas.openxmlformats.org/officeDocument/2006/relationships/oleObject" Target="../embeddings/oleObject5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Relationship Id="rId5" Type="http://schemas.openxmlformats.org/officeDocument/2006/relationships/chart" Target="../charts/chart1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6.png"/><Relationship Id="rId4" Type="http://schemas.openxmlformats.org/officeDocument/2006/relationships/oleObject" Target="../embeddings/oleObject6.bin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>
            <a:extLst>
              <a:ext uri="{FF2B5EF4-FFF2-40B4-BE49-F238E27FC236}">
                <a16:creationId xmlns:a16="http://schemas.microsoft.com/office/drawing/2014/main" id="{D149D9D5-E1ED-11E4-1E67-FA824D615E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4447" y="385852"/>
            <a:ext cx="8547100" cy="625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5400" b="1" dirty="0">
                <a:solidFill>
                  <a:schemeClr val="bg1"/>
                </a:solidFill>
                <a:latin typeface="Bookman Old Style" pitchFamily="18" charset="0"/>
                <a:cs typeface="+mn-cs"/>
              </a:rPr>
              <a:t> </a:t>
            </a:r>
            <a:r>
              <a:rPr lang="ru-RU" sz="5400" b="1" dirty="0">
                <a:latin typeface="Bookman Old Style" pitchFamily="18" charset="0"/>
                <a:cs typeface="+mn-cs"/>
              </a:rPr>
              <a:t>Исполнение бюджета </a:t>
            </a:r>
          </a:p>
          <a:p>
            <a:pPr algn="ctr" eaLnBrk="1" hangingPunct="1">
              <a:defRPr/>
            </a:pPr>
            <a:r>
              <a:rPr lang="ru-RU" sz="5400" b="1" dirty="0">
                <a:latin typeface="Bookman Old Style" pitchFamily="18" charset="0"/>
                <a:cs typeface="+mn-cs"/>
              </a:rPr>
              <a:t>города Старая Русса</a:t>
            </a:r>
            <a:endParaRPr lang="en-US" sz="5400" b="1" dirty="0">
              <a:latin typeface="Bookman Old Style" pitchFamily="18" charset="0"/>
              <a:cs typeface="+mn-cs"/>
            </a:endParaRPr>
          </a:p>
          <a:p>
            <a:pPr algn="ctr" eaLnBrk="1" hangingPunct="1">
              <a:defRPr/>
            </a:pPr>
            <a:r>
              <a:rPr lang="ru-RU" sz="5400" b="1" dirty="0">
                <a:latin typeface="Bookman Old Style" pitchFamily="18" charset="0"/>
                <a:cs typeface="+mn-cs"/>
              </a:rPr>
              <a:t>за</a:t>
            </a:r>
            <a:r>
              <a:rPr lang="en-US" sz="5400" b="1" dirty="0">
                <a:latin typeface="Bookman Old Style" pitchFamily="18" charset="0"/>
                <a:cs typeface="+mn-cs"/>
              </a:rPr>
              <a:t> 202</a:t>
            </a:r>
            <a:r>
              <a:rPr lang="ru-RU" sz="5400" b="1" dirty="0">
                <a:latin typeface="Bookman Old Style" pitchFamily="18" charset="0"/>
                <a:cs typeface="+mn-cs"/>
              </a:rPr>
              <a:t>4 год</a:t>
            </a:r>
          </a:p>
        </p:txBody>
      </p:sp>
      <p:pic>
        <p:nvPicPr>
          <p:cNvPr id="6147" name="Picture 5">
            <a:extLst>
              <a:ext uri="{FF2B5EF4-FFF2-40B4-BE49-F238E27FC236}">
                <a16:creationId xmlns:a16="http://schemas.microsoft.com/office/drawing/2014/main" id="{2125D0E6-141E-9800-F319-49DEC06D69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41450" cy="1543050"/>
          </a:xfrm>
          <a:prstGeom prst="rect">
            <a:avLst/>
          </a:prstGeom>
          <a:solidFill>
            <a:srgbClr val="FFFFFF"/>
          </a:solidFill>
          <a:ln w="0">
            <a:solidFill>
              <a:srgbClr val="808080"/>
            </a:solidFill>
            <a:miter lim="800000"/>
            <a:headEnd/>
            <a:tailEnd/>
          </a:ln>
        </p:spPr>
      </p:pic>
    </p:spTree>
    <p:controls>
      <mc:AlternateContent xmlns:mc="http://schemas.openxmlformats.org/markup-compatibility/2006">
        <mc:Choice xmlns:v="urn:schemas-microsoft-com:vml" Requires="v">
          <p:control name="SapphireHiddenControl" r:id="rId1" imgW="6600960" imgH="4400640"/>
        </mc:Choice>
        <mc:Fallback>
          <p:control name="SapphireHiddenControl" r:id="rId1" imgW="6600960" imgH="4400640">
            <p:pic>
              <p:nvPicPr>
                <p:cNvPr id="6148" name="SapphireHiddenControl" hidden="1">
                  <a:extLst>
                    <a:ext uri="{FF2B5EF4-FFF2-40B4-BE49-F238E27FC236}">
                      <a16:creationId xmlns:a16="http://schemas.microsoft.com/office/drawing/2014/main" id="{CD853087-E909-2C8B-734C-7FDC6896423A}"/>
                    </a:ext>
                  </a:extLst>
                </p:cNvPr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6600825" cy="44005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5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/>
          <p:nvPr/>
        </p:nvSpPr>
        <p:spPr>
          <a:xfrm>
            <a:off x="2076450" y="457200"/>
            <a:ext cx="5732463" cy="90487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/>
          <a:lstStyle>
            <a:lvl1pPr marL="341630" indent="-3416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680" indent="-28448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17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5989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61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algn="ctr" defTabSz="91313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3600" b="1" dirty="0">
              <a:solidFill>
                <a:schemeClr val="bg2"/>
              </a:solidFill>
              <a:latin typeface="Bookman Old Style" pitchFamily="18" charset="0"/>
              <a:ea typeface="Arial" panose="020B0604020202020204" pitchFamily="34" charset="0"/>
            </a:endParaRPr>
          </a:p>
        </p:txBody>
      </p:sp>
      <p:sp>
        <p:nvSpPr>
          <p:cNvPr id="15363" name="TextBox 5"/>
          <p:cNvSpPr txBox="1"/>
          <p:nvPr/>
        </p:nvSpPr>
        <p:spPr>
          <a:xfrm>
            <a:off x="2903538" y="444500"/>
            <a:ext cx="5470525" cy="738188"/>
          </a:xfrm>
          <a:prstGeom prst="rect">
            <a:avLst/>
          </a:prstGeom>
          <a:solidFill>
            <a:srgbClr val="002060"/>
          </a:solidFill>
          <a:ln w="9525">
            <a:noFill/>
          </a:ln>
        </p:spPr>
        <p:txBody>
          <a:bodyPr wrap="none">
            <a:spAutoFit/>
          </a:bodyPr>
          <a:lstStyle>
            <a:lvl1pPr marL="341630" indent="-3416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680" indent="-28448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17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5989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61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dirty="0">
                <a:solidFill>
                  <a:srgbClr val="E7F0FD"/>
                </a:solidFill>
                <a:latin typeface="Bookman Old Style" pitchFamily="18" charset="0"/>
                <a:cs typeface="Arial" panose="020B0604020202020204" pitchFamily="34" charset="0"/>
              </a:rPr>
              <a:t>Собственные доходы    </a:t>
            </a:r>
            <a:r>
              <a:rPr lang="ru-RU" altLang="ru-RU" sz="1400" b="1" dirty="0">
                <a:solidFill>
                  <a:srgbClr val="E7F0FD"/>
                </a:solidFill>
                <a:latin typeface="Bookman Old Style" pitchFamily="18" charset="0"/>
                <a:cs typeface="Arial" panose="020B0604020202020204" pitchFamily="34" charset="0"/>
              </a:rPr>
              <a:t>(млн.рублей)</a:t>
            </a:r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dirty="0">
              <a:ea typeface="Arial" panose="020B0604020202020204" pitchFamily="34" charset="0"/>
            </a:endParaRPr>
          </a:p>
        </p:txBody>
      </p:sp>
      <p:pic>
        <p:nvPicPr>
          <p:cNvPr id="15364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3" y="111125"/>
            <a:ext cx="1001712" cy="1071563"/>
          </a:xfrm>
          <a:prstGeom prst="rect">
            <a:avLst/>
          </a:prstGeom>
          <a:solidFill>
            <a:srgbClr val="FFFFFF"/>
          </a:solidFill>
          <a:ln w="0" cap="flat" cmpd="sng">
            <a:solidFill>
              <a:srgbClr val="808080"/>
            </a:solidFill>
            <a:prstDash val="solid"/>
            <a:miter/>
            <a:headEnd type="none" w="med" len="med"/>
            <a:tailEnd type="none" w="med" len="med"/>
          </a:ln>
        </p:spPr>
      </p:pic>
      <p:graphicFrame>
        <p:nvGraphicFramePr>
          <p:cNvPr id="15365" name="Диаграмма 2"/>
          <p:cNvGraphicFramePr/>
          <p:nvPr/>
        </p:nvGraphicFramePr>
        <p:xfrm>
          <a:off x="139065" y="1177132"/>
          <a:ext cx="9605645" cy="305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9608820" imgH="3055620" progId="Excel.Chart.8">
                  <p:embed/>
                </p:oleObj>
              </mc:Choice>
              <mc:Fallback>
                <p:oleObj r:id="rId3" imgW="9608820" imgH="3055620" progId="Excel.Chart.8">
                  <p:embed/>
                  <p:pic>
                    <p:nvPicPr>
                      <p:cNvPr id="0" name="Изображение 307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9065" y="1177132"/>
                        <a:ext cx="9605645" cy="3054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Скругленный прямоугольник 7"/>
          <p:cNvSpPr/>
          <p:nvPr/>
        </p:nvSpPr>
        <p:spPr>
          <a:xfrm>
            <a:off x="971550" y="4329113"/>
            <a:ext cx="7272338" cy="240665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defRPr>
            </a:lvl1pPr>
            <a:lvl2pPr marL="455930" lvl="1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3130" lvl="2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0330" lvl="3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7530" lvl="4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lang="ru-RU" altLang="ru-RU" sz="1400" b="1" u="sng" dirty="0">
                <a:latin typeface="Times New Roman" panose="02020603050405020304" pitchFamily="18" charset="0"/>
              </a:rPr>
              <a:t>Основные доходные источники исполнения бюджета:</a:t>
            </a:r>
          </a:p>
          <a:p>
            <a:pPr lvl="0" algn="ctr" eaLnBrk="1" hangingPunct="1">
              <a:buNone/>
            </a:pPr>
            <a:endParaRPr lang="ru-RU" altLang="ru-RU" sz="1400" b="1" u="sng" dirty="0">
              <a:latin typeface="Times New Roman" panose="02020603050405020304" pitchFamily="18" charset="0"/>
            </a:endParaRPr>
          </a:p>
          <a:p>
            <a:pPr lvl="0">
              <a:buNone/>
            </a:pPr>
            <a:r>
              <a:rPr dirty="0">
                <a:solidFill>
                  <a:srgbClr val="FFFFFF"/>
                </a:solidFill>
                <a:latin typeface="Times New Roman" panose="02020603050405020304" pitchFamily="18" charset="0"/>
              </a:rPr>
              <a:t>- </a:t>
            </a:r>
            <a:r>
              <a:rPr sz="1600" dirty="0">
                <a:solidFill>
                  <a:srgbClr val="FFFFFF"/>
                </a:solidFill>
                <a:latin typeface="Times New Roman" panose="02020603050405020304" pitchFamily="18" charset="0"/>
              </a:rPr>
              <a:t>налог на доходы физических лиц (</a:t>
            </a:r>
            <a:r>
              <a:rPr lang="ru-RU" sz="1600" dirty="0">
                <a:solidFill>
                  <a:srgbClr val="FFFFFF"/>
                </a:solidFill>
                <a:latin typeface="Times New Roman" panose="02020603050405020304" pitchFamily="18" charset="0"/>
              </a:rPr>
              <a:t>60,7</a:t>
            </a:r>
            <a:r>
              <a:rPr sz="1600" dirty="0">
                <a:solidFill>
                  <a:srgbClr val="FFFFFF"/>
                </a:solidFill>
                <a:latin typeface="Times New Roman" panose="02020603050405020304" pitchFamily="18" charset="0"/>
              </a:rPr>
              <a:t>%);</a:t>
            </a:r>
          </a:p>
          <a:p>
            <a:pPr lvl="0">
              <a:buNone/>
            </a:pPr>
            <a:r>
              <a:rPr sz="1600" dirty="0">
                <a:solidFill>
                  <a:srgbClr val="FFFFFF"/>
                </a:solidFill>
                <a:latin typeface="Times New Roman" panose="02020603050405020304" pitchFamily="18" charset="0"/>
              </a:rPr>
              <a:t>- земельный налог (</a:t>
            </a:r>
            <a:r>
              <a:rPr lang="ru-RU" sz="1600" dirty="0">
                <a:solidFill>
                  <a:srgbClr val="FFFFFF"/>
                </a:solidFill>
                <a:latin typeface="Times New Roman" panose="02020603050405020304" pitchFamily="18" charset="0"/>
              </a:rPr>
              <a:t>11</a:t>
            </a:r>
            <a:r>
              <a:rPr sz="1600" dirty="0">
                <a:solidFill>
                  <a:srgbClr val="FFFFFF"/>
                </a:solidFill>
                <a:latin typeface="Times New Roman" panose="02020603050405020304" pitchFamily="18" charset="0"/>
              </a:rPr>
              <a:t> %);</a:t>
            </a:r>
          </a:p>
          <a:p>
            <a:pPr lvl="0">
              <a:buNone/>
            </a:pPr>
            <a:r>
              <a:rPr sz="1600" dirty="0">
                <a:solidFill>
                  <a:srgbClr val="FFFFFF"/>
                </a:solidFill>
                <a:sym typeface="+mn-ea"/>
              </a:rPr>
              <a:t>- налог на имущество физических лиц (</a:t>
            </a:r>
            <a:r>
              <a:rPr lang="ru-RU" sz="1600" dirty="0">
                <a:solidFill>
                  <a:srgbClr val="FFFFFF"/>
                </a:solidFill>
                <a:sym typeface="+mn-ea"/>
              </a:rPr>
              <a:t>9,6</a:t>
            </a:r>
            <a:r>
              <a:rPr lang="ru-RU" altLang="ru-RU" sz="1600" dirty="0">
                <a:solidFill>
                  <a:srgbClr val="DEF6F1"/>
                </a:solidFill>
                <a:sym typeface="+mn-ea"/>
              </a:rPr>
              <a:t>%)</a:t>
            </a:r>
            <a:endParaRPr lang="ru-RU" altLang="ru-RU" sz="1600" dirty="0">
              <a:solidFill>
                <a:srgbClr val="DEF6F1"/>
              </a:solidFill>
              <a:latin typeface="Times New Roman" panose="02020603050405020304" pitchFamily="18" charset="0"/>
            </a:endParaRPr>
          </a:p>
          <a:p>
            <a:pPr lvl="0">
              <a:buNone/>
            </a:pPr>
            <a:r>
              <a:rPr sz="1600" dirty="0">
                <a:solidFill>
                  <a:srgbClr val="FFFFFF"/>
                </a:solidFill>
                <a:latin typeface="Times New Roman" panose="02020603050405020304" pitchFamily="18" charset="0"/>
              </a:rPr>
              <a:t>- доходы</a:t>
            </a:r>
            <a:r>
              <a:rPr lang="ru-RU" sz="1600" dirty="0">
                <a:solidFill>
                  <a:srgbClr val="FFFFFF"/>
                </a:solidFill>
                <a:latin typeface="Times New Roman" panose="02020603050405020304" pitchFamily="18" charset="0"/>
              </a:rPr>
              <a:t> от продажи имущества</a:t>
            </a:r>
            <a:r>
              <a:rPr sz="1600" dirty="0">
                <a:solidFill>
                  <a:srgbClr val="FFFFFF"/>
                </a:solidFill>
                <a:latin typeface="Times New Roman" panose="02020603050405020304" pitchFamily="18" charset="0"/>
              </a:rPr>
              <a:t> (</a:t>
            </a:r>
            <a:r>
              <a:rPr lang="ru-RU" sz="1600" dirty="0">
                <a:solidFill>
                  <a:srgbClr val="FFFFFF"/>
                </a:solidFill>
                <a:latin typeface="Times New Roman" panose="02020603050405020304" pitchFamily="18" charset="0"/>
              </a:rPr>
              <a:t>6,4</a:t>
            </a:r>
            <a:r>
              <a:rPr sz="1600" dirty="0">
                <a:solidFill>
                  <a:srgbClr val="FFFFFF"/>
                </a:solidFill>
                <a:latin typeface="Times New Roman" panose="02020603050405020304" pitchFamily="18" charset="0"/>
              </a:rPr>
              <a:t>%);</a:t>
            </a:r>
          </a:p>
          <a:p>
            <a:pPr lvl="0">
              <a:buNone/>
            </a:pPr>
            <a:r>
              <a:rPr lang="ru-RU" sz="1600" dirty="0">
                <a:solidFill>
                  <a:srgbClr val="FFFFFF"/>
                </a:solidFill>
                <a:latin typeface="Times New Roman" panose="02020603050405020304" pitchFamily="18" charset="0"/>
              </a:rPr>
              <a:t>- доходы от использования имущества (6%)</a:t>
            </a:r>
            <a:endParaRPr sz="1600" dirty="0">
              <a:solidFill>
                <a:srgbClr val="FFFFFF"/>
              </a:solidFill>
              <a:latin typeface="Times New Roman" panose="02020603050405020304" pitchFamily="18" charset="0"/>
            </a:endParaRPr>
          </a:p>
          <a:p>
            <a:pPr lvl="0">
              <a:buNone/>
            </a:pPr>
            <a:r>
              <a:rPr sz="1600" dirty="0">
                <a:solidFill>
                  <a:srgbClr val="FFFFFF"/>
                </a:solidFill>
                <a:latin typeface="Times New Roman" panose="02020603050405020304" pitchFamily="18" charset="0"/>
              </a:rPr>
              <a:t>- акцизы (</a:t>
            </a:r>
            <a:r>
              <a:rPr lang="ru-RU" sz="1600" dirty="0">
                <a:solidFill>
                  <a:srgbClr val="FFFFFF"/>
                </a:solidFill>
                <a:latin typeface="Times New Roman" panose="02020603050405020304" pitchFamily="18" charset="0"/>
              </a:rPr>
              <a:t>4,8</a:t>
            </a:r>
            <a:r>
              <a:rPr sz="1600" dirty="0">
                <a:solidFill>
                  <a:srgbClr val="FFFFFF"/>
                </a:solidFill>
                <a:latin typeface="Times New Roman" panose="02020603050405020304" pitchFamily="18" charset="0"/>
              </a:rPr>
              <a:t>%)</a:t>
            </a:r>
          </a:p>
          <a:p>
            <a:pPr lvl="0">
              <a:buNone/>
            </a:pPr>
            <a:r>
              <a:rPr lang="ru-RU" altLang="ru-RU" sz="1600" dirty="0">
                <a:solidFill>
                  <a:srgbClr val="DEF6F1"/>
                </a:solidFill>
                <a:latin typeface="Times New Roman" panose="02020603050405020304" pitchFamily="18" charset="0"/>
              </a:rPr>
              <a:t>-прочие доходы (1,5)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Диаграмма 7"/>
          <p:cNvGraphicFramePr/>
          <p:nvPr/>
        </p:nvGraphicFramePr>
        <p:xfrm>
          <a:off x="4725988" y="2038192"/>
          <a:ext cx="5295900" cy="49009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5303520" imgH="4907280" progId="Excel.Chart.8">
                  <p:embed/>
                </p:oleObj>
              </mc:Choice>
              <mc:Fallback>
                <p:oleObj r:id="rId2" imgW="5303520" imgH="4907280" progId="Excel.Chart.8">
                  <p:embed/>
                  <p:pic>
                    <p:nvPicPr>
                      <p:cNvPr id="0" name="Изображение 3076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725988" y="2038192"/>
                        <a:ext cx="5295900" cy="490093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7" name="Диаграмма 5"/>
          <p:cNvGraphicFramePr/>
          <p:nvPr/>
        </p:nvGraphicFramePr>
        <p:xfrm>
          <a:off x="273209" y="744062"/>
          <a:ext cx="4630420" cy="42760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4632960" imgH="4282440" progId="Excel.Chart.8">
                  <p:embed/>
                </p:oleObj>
              </mc:Choice>
              <mc:Fallback>
                <p:oleObj r:id="rId4" imgW="4632960" imgH="4282440" progId="Excel.Chart.8">
                  <p:embed/>
                  <p:pic>
                    <p:nvPicPr>
                      <p:cNvPr id="0" name="Изображение 3075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73209" y="744062"/>
                        <a:ext cx="4630420" cy="427609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4" name="Rectangle 4"/>
          <p:cNvSpPr/>
          <p:nvPr/>
        </p:nvSpPr>
        <p:spPr>
          <a:xfrm>
            <a:off x="2076450" y="457200"/>
            <a:ext cx="5732463" cy="90487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/>
          <a:lstStyle>
            <a:lvl1pPr marL="341630" indent="-3416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680" indent="-28448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17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5989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61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algn="ctr" defTabSz="91313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3600" b="1" dirty="0">
              <a:solidFill>
                <a:schemeClr val="bg2"/>
              </a:solidFill>
              <a:latin typeface="Bookman Old Style" pitchFamily="18" charset="0"/>
              <a:ea typeface="Arial" panose="020B0604020202020204" pitchFamily="34" charset="0"/>
            </a:endParaRPr>
          </a:p>
        </p:txBody>
      </p:sp>
      <p:sp>
        <p:nvSpPr>
          <p:cNvPr id="16389" name="TextBox 5"/>
          <p:cNvSpPr txBox="1"/>
          <p:nvPr/>
        </p:nvSpPr>
        <p:spPr>
          <a:xfrm>
            <a:off x="4435475" y="444500"/>
            <a:ext cx="4999038" cy="738188"/>
          </a:xfrm>
          <a:prstGeom prst="rect">
            <a:avLst/>
          </a:prstGeom>
          <a:solidFill>
            <a:srgbClr val="002060"/>
          </a:solidFill>
          <a:ln w="9525">
            <a:noFill/>
          </a:ln>
        </p:spPr>
        <p:txBody>
          <a:bodyPr wrap="none">
            <a:spAutoFit/>
          </a:bodyPr>
          <a:lstStyle>
            <a:lvl1pPr marL="341630" indent="-3416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680" indent="-28448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17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5989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61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dirty="0">
                <a:solidFill>
                  <a:srgbClr val="E7F0FD"/>
                </a:solidFill>
                <a:latin typeface="Bookman Old Style" pitchFamily="18" charset="0"/>
                <a:cs typeface="Arial" panose="020B0604020202020204" pitchFamily="34" charset="0"/>
              </a:rPr>
              <a:t>налоговые доходы    </a:t>
            </a:r>
            <a:r>
              <a:rPr lang="ru-RU" altLang="ru-RU" sz="1400" b="1" dirty="0">
                <a:solidFill>
                  <a:srgbClr val="E7F0FD"/>
                </a:solidFill>
                <a:latin typeface="Bookman Old Style" pitchFamily="18" charset="0"/>
                <a:cs typeface="Arial" panose="020B0604020202020204" pitchFamily="34" charset="0"/>
              </a:rPr>
              <a:t>(млн.рублей)</a:t>
            </a:r>
          </a:p>
          <a:p>
            <a:pPr marL="0" lvl="0" indent="0"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dirty="0">
              <a:ea typeface="Arial" panose="020B0604020202020204" pitchFamily="34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239963" y="2492375"/>
            <a:ext cx="1006475" cy="538163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102,4</a:t>
            </a:r>
          </a:p>
        </p:txBody>
      </p:sp>
      <p:graphicFrame>
        <p:nvGraphicFramePr>
          <p:cNvPr id="16391" name="Таблица 16390"/>
          <p:cNvGraphicFramePr/>
          <p:nvPr/>
        </p:nvGraphicFramePr>
        <p:xfrm>
          <a:off x="312738" y="4521200"/>
          <a:ext cx="4551363" cy="1892300"/>
        </p:xfrm>
        <a:graphic>
          <a:graphicData uri="http://schemas.openxmlformats.org/drawingml/2006/table">
            <a:tbl>
              <a:tblPr/>
              <a:tblGrid>
                <a:gridCol w="2493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78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lang="ru-RU" altLang="en-US" b="1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1416" marR="91416" marT="45765" marB="45765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b="1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</a:rPr>
                        <a:t>2023</a:t>
                      </a:r>
                      <a:endParaRPr lang="ru-RU" altLang="en-US" b="1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1416" marR="91416" marT="45765" marB="45765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b="1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</a:rPr>
                        <a:t>2024</a:t>
                      </a:r>
                      <a:endParaRPr lang="ru-RU" altLang="en-US" b="1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1416" marR="91416" marT="45765" marB="45765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941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НДФЛ</a:t>
                      </a:r>
                      <a:endParaRPr lang="ru-RU" altLang="en-US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1416" marR="91416" marT="45765" marB="45765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65,</a:t>
                      </a:r>
                      <a:r>
                        <a:rPr lang="ru-RU"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1416" marR="91416" marT="45765" marB="45765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72,2</a:t>
                      </a:r>
                      <a:endParaRPr lang="ru-RU" altLang="en-US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1416" marR="91416" marT="45765" marB="45765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78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Акцизы</a:t>
                      </a:r>
                      <a:endParaRPr lang="ru-RU" altLang="en-US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1416" marR="91416" marT="45765" marB="45765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5,3</a:t>
                      </a:r>
                      <a:endParaRPr lang="ru-RU" altLang="en-US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1416" marR="91416" marT="45765" marB="45765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5,7</a:t>
                      </a:r>
                      <a:endParaRPr lang="ru-RU" altLang="en-US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1416" marR="91416" marT="45765" marB="45765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941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Земельный налог</a:t>
                      </a:r>
                      <a:endParaRPr lang="ru-RU" altLang="en-US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1416" marR="91416" marT="45765" marB="45765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18,3</a:t>
                      </a:r>
                      <a:endParaRPr lang="ru-RU" altLang="en-US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1416" marR="91416" marT="45765" marB="45765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13</a:t>
                      </a:r>
                      <a:r>
                        <a:rPr lang="ru-RU"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,1</a:t>
                      </a:r>
                    </a:p>
                  </a:txBody>
                  <a:tcPr marL="91416" marR="91416" marT="45765" marB="45765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78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rPr>
                        <a:t>Налог на имущество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1416" marR="91416" marT="45765" marB="45765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11,3</a:t>
                      </a:r>
                      <a:endParaRPr lang="ru-RU" altLang="en-US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1416" marR="91416" marT="45765" marB="45765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11,4</a:t>
                      </a:r>
                      <a:endParaRPr lang="ru-RU" altLang="en-US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1416" marR="91416" marT="45765" marB="45765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6417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001713" cy="1071563"/>
          </a:xfrm>
          <a:prstGeom prst="rect">
            <a:avLst/>
          </a:prstGeom>
          <a:solidFill>
            <a:srgbClr val="FFFFFF"/>
          </a:solidFill>
          <a:ln w="0" cap="flat" cmpd="sng">
            <a:solidFill>
              <a:srgbClr val="80808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9" name="Овал 18"/>
          <p:cNvSpPr/>
          <p:nvPr/>
        </p:nvSpPr>
        <p:spPr>
          <a:xfrm>
            <a:off x="7013575" y="4048125"/>
            <a:ext cx="998538" cy="646113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100,1</a:t>
            </a:r>
          </a:p>
        </p:txBody>
      </p:sp>
      <p:sp>
        <p:nvSpPr>
          <p:cNvPr id="16419" name="TextBox 4"/>
          <p:cNvSpPr txBox="1"/>
          <p:nvPr/>
        </p:nvSpPr>
        <p:spPr>
          <a:xfrm>
            <a:off x="5643563" y="4156075"/>
            <a:ext cx="715962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1630" indent="-3416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680" indent="-28448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17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5989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61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altLang="ru-RU" sz="1600" b="1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1338" y="814388"/>
            <a:ext cx="2936875" cy="32019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4" name="Rectangle 4"/>
          <p:cNvSpPr/>
          <p:nvPr/>
        </p:nvSpPr>
        <p:spPr>
          <a:xfrm>
            <a:off x="2076450" y="457200"/>
            <a:ext cx="5732463" cy="90487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/>
          <a:lstStyle>
            <a:lvl1pPr marL="341630" indent="-3416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680" indent="-28448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17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5989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61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algn="ctr" defTabSz="91313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3600" b="1" dirty="0">
              <a:solidFill>
                <a:schemeClr val="bg2"/>
              </a:solidFill>
              <a:latin typeface="Bookman Old Style" pitchFamily="18" charset="0"/>
              <a:ea typeface="Arial" panose="020B0604020202020204" pitchFamily="34" charset="0"/>
            </a:endParaRPr>
          </a:p>
        </p:txBody>
      </p:sp>
      <p:sp>
        <p:nvSpPr>
          <p:cNvPr id="17412" name="TextBox 5"/>
          <p:cNvSpPr txBox="1"/>
          <p:nvPr/>
        </p:nvSpPr>
        <p:spPr>
          <a:xfrm>
            <a:off x="4435475" y="444500"/>
            <a:ext cx="5392738" cy="738188"/>
          </a:xfrm>
          <a:prstGeom prst="rect">
            <a:avLst/>
          </a:prstGeom>
          <a:solidFill>
            <a:srgbClr val="002060"/>
          </a:solidFill>
          <a:ln w="9525">
            <a:noFill/>
          </a:ln>
        </p:spPr>
        <p:txBody>
          <a:bodyPr wrap="none">
            <a:spAutoFit/>
          </a:bodyPr>
          <a:lstStyle>
            <a:lvl1pPr marL="341630" indent="-3416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680" indent="-28448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17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5989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61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dirty="0">
                <a:solidFill>
                  <a:srgbClr val="E7F0FD"/>
                </a:solidFill>
                <a:latin typeface="Bookman Old Style" pitchFamily="18" charset="0"/>
                <a:cs typeface="Arial" panose="020B0604020202020204" pitchFamily="34" charset="0"/>
              </a:rPr>
              <a:t>неналоговые доходы    </a:t>
            </a:r>
            <a:r>
              <a:rPr lang="ru-RU" altLang="ru-RU" sz="1400" b="1" dirty="0">
                <a:solidFill>
                  <a:srgbClr val="E7F0FD"/>
                </a:solidFill>
                <a:latin typeface="Bookman Old Style" pitchFamily="18" charset="0"/>
                <a:cs typeface="Arial" panose="020B0604020202020204" pitchFamily="34" charset="0"/>
              </a:rPr>
              <a:t>(млн.рублей)</a:t>
            </a:r>
          </a:p>
          <a:p>
            <a:pPr marL="0" lvl="0" indent="0"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dirty="0">
              <a:ea typeface="Arial" panose="020B0604020202020204" pitchFamily="34" charset="0"/>
            </a:endParaRPr>
          </a:p>
        </p:txBody>
      </p:sp>
      <p:pic>
        <p:nvPicPr>
          <p:cNvPr id="17413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1125"/>
            <a:ext cx="1001713" cy="1071563"/>
          </a:xfrm>
          <a:prstGeom prst="rect">
            <a:avLst/>
          </a:prstGeom>
          <a:solidFill>
            <a:srgbClr val="FFFFFF"/>
          </a:solidFill>
          <a:ln w="0" cap="flat" cmpd="sng">
            <a:solidFill>
              <a:srgbClr val="808080"/>
            </a:solidFill>
            <a:prstDash val="solid"/>
            <a:miter/>
            <a:headEnd type="none" w="med" len="med"/>
            <a:tailEnd type="none" w="med" len="med"/>
          </a:ln>
        </p:spPr>
      </p:pic>
      <p:graphicFrame>
        <p:nvGraphicFramePr>
          <p:cNvPr id="2" name="Объект 17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371468422"/>
              </p:ext>
            </p:extLst>
          </p:nvPr>
        </p:nvGraphicFramePr>
        <p:xfrm>
          <a:off x="236379" y="1338475"/>
          <a:ext cx="6897666" cy="4968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2550"/>
            <a:ext cx="1001713" cy="1073150"/>
          </a:xfrm>
          <a:prstGeom prst="rect">
            <a:avLst/>
          </a:prstGeom>
          <a:solidFill>
            <a:srgbClr val="FFFFFF"/>
          </a:solidFill>
          <a:ln w="0" cap="flat" cmpd="sng">
            <a:solidFill>
              <a:srgbClr val="80808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8435" name="TextBox 2"/>
          <p:cNvSpPr txBox="1"/>
          <p:nvPr/>
        </p:nvSpPr>
        <p:spPr>
          <a:xfrm>
            <a:off x="2085975" y="388938"/>
            <a:ext cx="5416550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400" b="1" dirty="0">
                <a:latin typeface="Times New Roman" panose="02020603050405020304" pitchFamily="18" charset="0"/>
              </a:rPr>
              <a:t>Объем расходов в разрезе разделов </a:t>
            </a:r>
            <a:r>
              <a:rPr lang="ru-RU" altLang="ru-RU" b="1" dirty="0">
                <a:latin typeface="Times New Roman" panose="02020603050405020304" pitchFamily="18" charset="0"/>
              </a:rPr>
              <a:t>(млн. рублей)          </a:t>
            </a:r>
            <a:endParaRPr lang="ru-RU" altLang="ru-RU" sz="24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2" name="Диаграмма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3362435"/>
              </p:ext>
            </p:extLst>
          </p:nvPr>
        </p:nvGraphicFramePr>
        <p:xfrm>
          <a:off x="407988" y="1347788"/>
          <a:ext cx="9129712" cy="4984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2550"/>
            <a:ext cx="1001713" cy="1073150"/>
          </a:xfrm>
          <a:prstGeom prst="rect">
            <a:avLst/>
          </a:prstGeom>
          <a:solidFill>
            <a:srgbClr val="FFFFFF"/>
          </a:solidFill>
          <a:ln w="0" cap="flat" cmpd="sng">
            <a:solidFill>
              <a:srgbClr val="80808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20483" name="TextBox 2"/>
          <p:cNvSpPr txBox="1"/>
          <p:nvPr/>
        </p:nvSpPr>
        <p:spPr>
          <a:xfrm>
            <a:off x="2085975" y="388938"/>
            <a:ext cx="5416550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400" b="1" dirty="0">
                <a:latin typeface="Times New Roman" panose="02020603050405020304" pitchFamily="18" charset="0"/>
              </a:rPr>
              <a:t>Непрограммные направления расходов </a:t>
            </a:r>
            <a:r>
              <a:rPr lang="ru-RU" altLang="ru-RU" b="1" dirty="0">
                <a:latin typeface="Times New Roman" panose="02020603050405020304" pitchFamily="18" charset="0"/>
              </a:rPr>
              <a:t>(тыс. рублей)          </a:t>
            </a:r>
            <a:endParaRPr lang="ru-RU" altLang="ru-RU" sz="24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20484" name="Таблица 20483"/>
          <p:cNvGraphicFramePr/>
          <p:nvPr>
            <p:extLst>
              <p:ext uri="{D42A27DB-BD31-4B8C-83A1-F6EECF244321}">
                <p14:modId xmlns:p14="http://schemas.microsoft.com/office/powerpoint/2010/main" val="1578809915"/>
              </p:ext>
            </p:extLst>
          </p:nvPr>
        </p:nvGraphicFramePr>
        <p:xfrm>
          <a:off x="104775" y="1406525"/>
          <a:ext cx="9656763" cy="5050287"/>
        </p:xfrm>
        <a:graphic>
          <a:graphicData uri="http://schemas.openxmlformats.org/drawingml/2006/table">
            <a:tbl>
              <a:tblPr/>
              <a:tblGrid>
                <a:gridCol w="88630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3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1488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indent="457200" algn="ctr" eaLnBrk="1" hangingPunct="1">
                        <a:lnSpc>
                          <a:spcPct val="115000"/>
                        </a:lnSpc>
                        <a:buNone/>
                      </a:pPr>
                      <a:r>
                        <a:rPr lang="ru-RU" altLang="ru-RU"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Calibri" panose="020F0502020204030204" pitchFamily="34" charset="0"/>
                        </a:rPr>
                        <a:t>Материальное поощрение членов добровольных дружин</a:t>
                      </a:r>
                      <a:endParaRPr lang="ru-RU" altLang="ru-RU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indent="457200" algn="ctr" eaLnBrk="1" hangingPunct="1">
                        <a:lnSpc>
                          <a:spcPct val="115000"/>
                        </a:lnSpc>
                        <a:buNone/>
                      </a:pPr>
                      <a:r>
                        <a:rPr lang="ru-RU" altLang="ru-RU"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altLang="ru-RU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73" marR="68573" marT="0" marB="0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lnSpc>
                          <a:spcPct val="115000"/>
                        </a:lnSpc>
                        <a:buNone/>
                      </a:pPr>
                      <a:r>
                        <a:rPr lang="ru-RU" altLang="ru-RU"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Calibri" panose="020F0502020204030204" pitchFamily="34" charset="0"/>
                        </a:rPr>
                        <a:t>1752,0</a:t>
                      </a:r>
                      <a:endParaRPr lang="ru-RU" altLang="ru-RU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73" marR="68573" marT="0" marB="0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54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lnSpc>
                          <a:spcPct val="115000"/>
                        </a:lnSpc>
                        <a:buNone/>
                      </a:pPr>
                      <a:r>
                        <a:rPr lang="ru-RU" altLang="ru-RU"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Calibri" panose="020F0502020204030204" pitchFamily="34" charset="0"/>
                        </a:rPr>
                        <a:t>Оплата НДС от продажи имущества</a:t>
                      </a:r>
                      <a:endParaRPr lang="ru-RU" altLang="ru-RU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73" marR="68573" marT="0" marB="0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lnSpc>
                          <a:spcPct val="115000"/>
                        </a:lnSpc>
                        <a:buNone/>
                      </a:pPr>
                      <a:r>
                        <a:rPr lang="ru-RU" altLang="ru-RU"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Calibri" panose="020F0502020204030204" pitchFamily="34" charset="0"/>
                        </a:rPr>
                        <a:t>548,9</a:t>
                      </a:r>
                      <a:endParaRPr lang="ru-RU" altLang="ru-RU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73" marR="68573" marT="0" marB="0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54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lnSpc>
                          <a:spcPct val="115000"/>
                        </a:lnSpc>
                        <a:buNone/>
                      </a:pPr>
                      <a:r>
                        <a:rPr lang="ru-RU" altLang="ru-RU"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Членские взносы в Ассоциацию «Совет муниципальных образований Новгородской области</a:t>
                      </a:r>
                      <a:endParaRPr lang="ru-RU" altLang="ru-RU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73" marR="68573" marT="0" marB="0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lnSpc>
                          <a:spcPct val="115000"/>
                        </a:lnSpc>
                        <a:buNone/>
                      </a:pPr>
                      <a:r>
                        <a:rPr lang="ru-RU" altLang="ru-RU"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269,2</a:t>
                      </a:r>
                      <a:endParaRPr lang="ru-RU" altLang="ru-RU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73" marR="68573" marT="0" marB="0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54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lnSpc>
                          <a:spcPct val="115000"/>
                        </a:lnSpc>
                        <a:buNone/>
                      </a:pPr>
                      <a:r>
                        <a:rPr lang="ru-RU" altLang="ru-RU"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Исполнение судебных решений</a:t>
                      </a:r>
                      <a:endParaRPr lang="ru-RU" altLang="ru-RU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73" marR="68573" marT="0" marB="0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lnSpc>
                          <a:spcPct val="115000"/>
                        </a:lnSpc>
                        <a:buNone/>
                      </a:pPr>
                      <a:r>
                        <a:rPr lang="ru-RU" altLang="ru-RU"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109,1</a:t>
                      </a:r>
                      <a:endParaRPr lang="ru-RU" altLang="ru-RU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73" marR="68573" marT="0" marB="0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701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lnSpc>
                          <a:spcPct val="115000"/>
                        </a:lnSpc>
                        <a:buNone/>
                      </a:pPr>
                      <a:r>
                        <a:rPr lang="ru-RU" altLang="ru-RU"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Обслуживание муниципального долга</a:t>
                      </a:r>
                      <a:endParaRPr lang="ru-RU" altLang="ru-RU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73" marR="68573" marT="0" marB="0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lnSpc>
                          <a:spcPct val="115000"/>
                        </a:lnSpc>
                        <a:buNone/>
                      </a:pPr>
                      <a:r>
                        <a:rPr lang="ru-RU" altLang="ru-RU"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25,6</a:t>
                      </a:r>
                      <a:endParaRPr lang="ru-RU" altLang="ru-RU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73" marR="68573" marT="0" marB="0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54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indent="457200" algn="ctr" eaLnBrk="1" hangingPunct="1">
                        <a:lnSpc>
                          <a:spcPct val="115000"/>
                        </a:lnSpc>
                        <a:buNone/>
                      </a:pPr>
                      <a:r>
                        <a:rPr lang="en-US" altLang="ru-RU"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</a:t>
                      </a:r>
                      <a:r>
                        <a:rPr lang="ru-RU" altLang="ru-RU"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altLang="ru-RU"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</a:t>
                      </a:r>
                      <a:r>
                        <a:rPr lang="ru-RU" altLang="ru-RU"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Соборной площади</a:t>
                      </a:r>
                      <a:endParaRPr lang="ru-RU" altLang="ru-RU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73" marR="68573" marT="0" marB="0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lnSpc>
                          <a:spcPct val="115000"/>
                        </a:lnSpc>
                        <a:buNone/>
                      </a:pPr>
                      <a:r>
                        <a:rPr lang="ru-RU" altLang="ru-RU"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43,2</a:t>
                      </a:r>
                      <a:endParaRPr lang="ru-RU" altLang="ru-RU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73" marR="68573" marT="0" marB="0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54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lnSpc>
                          <a:spcPct val="115000"/>
                        </a:lnSpc>
                        <a:buNone/>
                      </a:pPr>
                      <a:r>
                        <a:rPr lang="ru-RU" altLang="ru-RU"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Calibri" panose="020F0502020204030204" pitchFamily="34" charset="0"/>
                        </a:rPr>
                        <a:t>ЭЦП на главу города Старая Русса</a:t>
                      </a:r>
                      <a:endParaRPr lang="ru-RU" altLang="ru-RU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73" marR="68573" marT="0" marB="0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lnSpc>
                          <a:spcPct val="115000"/>
                        </a:lnSpc>
                        <a:buNone/>
                      </a:pPr>
                      <a:r>
                        <a:rPr lang="ru-RU" altLang="ru-RU"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7,0</a:t>
                      </a:r>
                      <a:endParaRPr lang="ru-RU" altLang="ru-RU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73" marR="68573" marT="0" marB="0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54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lnSpc>
                          <a:spcPct val="115000"/>
                        </a:lnSpc>
                        <a:buNone/>
                      </a:pPr>
                      <a:r>
                        <a:rPr lang="ru-RU" altLang="ru-RU"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Оплата судебных решений по исполнительным листам МБУ «АУГХ»</a:t>
                      </a:r>
                      <a:endParaRPr lang="ru-RU" altLang="ru-RU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73" marR="68573" marT="0" marB="0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lnSpc>
                          <a:spcPct val="115000"/>
                        </a:lnSpc>
                        <a:buNone/>
                      </a:pPr>
                      <a:r>
                        <a:rPr lang="ru-RU" altLang="ru-RU"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4702,9</a:t>
                      </a:r>
                      <a:endParaRPr lang="ru-RU" altLang="ru-RU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73" marR="68573" marT="0" marB="0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54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lnSpc>
                          <a:spcPct val="115000"/>
                        </a:lnSpc>
                        <a:buNone/>
                      </a:pPr>
                      <a:r>
                        <a:rPr lang="ru-RU" altLang="ru-RU"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Досудебное урегулирование споров</a:t>
                      </a:r>
                      <a:endParaRPr lang="ru-RU" altLang="ru-RU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73" marR="68573" marT="0" marB="0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lnSpc>
                          <a:spcPct val="115000"/>
                        </a:lnSpc>
                        <a:buNone/>
                      </a:pPr>
                      <a:r>
                        <a:rPr lang="ru-RU" altLang="ru-RU"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44,2</a:t>
                      </a:r>
                      <a:endParaRPr lang="ru-RU" altLang="ru-RU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73" marR="68573" marT="0" marB="0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701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lnSpc>
                          <a:spcPct val="115000"/>
                        </a:lnSpc>
                        <a:buNone/>
                      </a:pPr>
                      <a:r>
                        <a:rPr lang="ru-RU" altLang="ru-RU"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Доплаты к пенсиям муниципальных служащих</a:t>
                      </a:r>
                      <a:endParaRPr lang="ru-RU" altLang="ru-RU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73" marR="68573" marT="0" marB="0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lnSpc>
                          <a:spcPct val="115000"/>
                        </a:lnSpc>
                        <a:buNone/>
                      </a:pPr>
                      <a:r>
                        <a:rPr lang="ru-RU" altLang="ru-RU"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86,0</a:t>
                      </a:r>
                      <a:endParaRPr lang="ru-RU" altLang="ru-RU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73" marR="68573" marT="0" marB="0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89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lnSpc>
                          <a:spcPct val="115000"/>
                        </a:lnSpc>
                        <a:buNone/>
                      </a:pPr>
                      <a:r>
                        <a:rPr lang="ru-RU" altLang="ru-RU"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Публикация муниципальных правовых актов</a:t>
                      </a:r>
                      <a:endParaRPr lang="ru-RU" altLang="ru-RU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73" marR="68573" marT="0" marB="0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lnSpc>
                          <a:spcPct val="115000"/>
                        </a:lnSpc>
                        <a:buNone/>
                      </a:pPr>
                      <a:r>
                        <a:rPr lang="ru-RU" altLang="ru-RU"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17,3</a:t>
                      </a:r>
                      <a:endParaRPr lang="ru-RU" altLang="ru-RU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73" marR="68573" marT="0" marB="0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699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lnSpc>
                          <a:spcPct val="115000"/>
                        </a:lnSpc>
                        <a:buNone/>
                      </a:pPr>
                      <a:r>
                        <a:rPr lang="ru-RU" altLang="ru-RU"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Calibri" panose="020F0502020204030204" pitchFamily="34" charset="0"/>
                        </a:rPr>
                        <a:t>Оплата выполненных работ, связанных с осуществлением регулярных перевозок автомобильным транспортом по регулируемым тарифам</a:t>
                      </a:r>
                      <a:endParaRPr lang="ru-RU" altLang="ru-RU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73" marR="68573" marT="0" marB="0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lnSpc>
                          <a:spcPct val="115000"/>
                        </a:lnSpc>
                        <a:buNone/>
                      </a:pPr>
                      <a:r>
                        <a:rPr lang="ru-RU" altLang="ru-RU"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9027,8</a:t>
                      </a:r>
                      <a:endParaRPr lang="ru-RU" altLang="ru-RU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73" marR="68573" marT="0" marB="0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401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lnSpc>
                          <a:spcPct val="115000"/>
                        </a:lnSpc>
                        <a:buNone/>
                      </a:pPr>
                      <a:r>
                        <a:rPr lang="ru-RU" altLang="ru-RU"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Межбюджетный трансферт по осуществлению внешнего муниципального финансового контроля</a:t>
                      </a:r>
                      <a:endParaRPr lang="ru-RU" altLang="ru-RU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73" marR="68573" marT="0" marB="0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lnSpc>
                          <a:spcPct val="115000"/>
                        </a:lnSpc>
                        <a:buNone/>
                      </a:pPr>
                      <a:r>
                        <a:rPr lang="ru-RU" altLang="ru-RU"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1011,0</a:t>
                      </a:r>
                      <a:endParaRPr lang="ru-RU" altLang="ru-RU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73" marR="68573" marT="0" marB="0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5524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lnSpc>
                          <a:spcPct val="115000"/>
                        </a:lnSpc>
                        <a:buNone/>
                      </a:pPr>
                      <a:r>
                        <a:rPr lang="ru-RU" altLang="ru-RU"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Межбюджетный трансферт</a:t>
                      </a:r>
                      <a:r>
                        <a:rPr lang="en-US" altLang="ru-RU"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ru-RU"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участия в предупреждении и ликвидации последствий чрезвычайных ситуаций в границах муниципального образования город Старая Русса</a:t>
                      </a:r>
                      <a:endParaRPr lang="ru-RU" altLang="ru-RU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73" marR="68573" marT="0" marB="0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lnSpc>
                          <a:spcPct val="115000"/>
                        </a:lnSpc>
                        <a:buNone/>
                      </a:pPr>
                      <a:r>
                        <a:rPr lang="ru-RU" altLang="ru-RU"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2524,9</a:t>
                      </a:r>
                      <a:endParaRPr lang="ru-RU" altLang="ru-RU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73" marR="68573" marT="0" marB="0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71488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lnSpc>
                          <a:spcPct val="115000"/>
                        </a:lnSpc>
                        <a:buNone/>
                      </a:pPr>
                      <a:r>
                        <a:rPr lang="ru-RU" altLang="ru-RU"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Межбюджетный трансферт на расходные обязательства на организацию и проведение культурно-массовых мероприятий на территории города Старая Русса.</a:t>
                      </a:r>
                      <a:endParaRPr lang="ru-RU" altLang="ru-RU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73" marR="68573" marT="0" marB="0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lnSpc>
                          <a:spcPct val="115000"/>
                        </a:lnSpc>
                        <a:buNone/>
                      </a:pPr>
                      <a:r>
                        <a:rPr lang="ru-RU" altLang="ru-RU"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1500</a:t>
                      </a:r>
                      <a:endParaRPr lang="ru-RU" altLang="ru-RU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73" marR="68573" marT="0" marB="0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4064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lnSpc>
                          <a:spcPct val="115000"/>
                        </a:lnSpc>
                        <a:buNone/>
                      </a:pPr>
                      <a:r>
                        <a:rPr lang="ru-RU" altLang="ru-RU"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ИТОГО</a:t>
                      </a:r>
                      <a:endParaRPr lang="ru-RU" altLang="ru-RU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73" marR="68573" marT="0" marB="0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lnSpc>
                          <a:spcPct val="115000"/>
                        </a:lnSpc>
                        <a:buNone/>
                      </a:pPr>
                      <a:r>
                        <a:rPr lang="ru-RU" altLang="ru-RU"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21669,1</a:t>
                      </a:r>
                    </a:p>
                    <a:p>
                      <a:pPr lvl="0" algn="just" eaLnBrk="1" hangingPunct="1">
                        <a:lnSpc>
                          <a:spcPct val="115000"/>
                        </a:lnSpc>
                        <a:buNone/>
                      </a:pPr>
                      <a:endParaRPr lang="ru-RU" altLang="ru-RU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73" marR="68573" marT="0" marB="0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5"/>
          <p:cNvSpPr>
            <a:spLocks noGrp="1"/>
          </p:cNvSpPr>
          <p:nvPr>
            <p:ph type="title"/>
          </p:nvPr>
        </p:nvSpPr>
        <p:spPr>
          <a:xfrm>
            <a:off x="0" y="0"/>
            <a:ext cx="8596313" cy="1484313"/>
          </a:xfrm>
          <a:ln/>
        </p:spPr>
        <p:txBody>
          <a:bodyPr vert="horz" wrap="square" lIns="91440" tIns="45720" rIns="91440" bIns="45720" anchor="ctr" anchorCtr="0"/>
          <a:lstStyle/>
          <a:p>
            <a:pPr algn="ctr"/>
            <a:br>
              <a:rPr lang="ru-RU" altLang="ru-RU" sz="2000" b="1" dirty="0">
                <a:solidFill>
                  <a:srgbClr val="C00000"/>
                </a:solidFill>
                <a:latin typeface="Monotype Corsiva" pitchFamily="66" charset="0"/>
              </a:rPr>
            </a:br>
            <a:br>
              <a:rPr lang="ru-RU" altLang="ru-RU" sz="2000" b="1" dirty="0">
                <a:solidFill>
                  <a:srgbClr val="C00000"/>
                </a:solidFill>
                <a:latin typeface="Monotype Corsiva" pitchFamily="66" charset="0"/>
              </a:rPr>
            </a:br>
            <a:br>
              <a:rPr lang="ru-RU" altLang="ru-RU" sz="2000" b="1" dirty="0">
                <a:solidFill>
                  <a:srgbClr val="C00000"/>
                </a:solidFill>
                <a:latin typeface="Monotype Corsiva" pitchFamily="66" charset="0"/>
              </a:rPr>
            </a:br>
            <a:br>
              <a:rPr lang="ru-RU" altLang="ru-RU" sz="2000" b="1" dirty="0">
                <a:solidFill>
                  <a:srgbClr val="FF33CC"/>
                </a:solidFill>
                <a:latin typeface="Monotype Corsiva" pitchFamily="66" charset="0"/>
              </a:rPr>
            </a:br>
            <a:r>
              <a:rPr lang="ru-RU" altLang="ru-RU" sz="2000" b="1" dirty="0">
                <a:solidFill>
                  <a:srgbClr val="FF33CC"/>
                </a:solidFill>
                <a:latin typeface="Monotype Corsiva" pitchFamily="66" charset="0"/>
              </a:rPr>
              <a:t> </a:t>
            </a:r>
            <a:r>
              <a:rPr lang="ru-RU" altLang="ru-RU" sz="2000" b="1" u="sng" dirty="0">
                <a:solidFill>
                  <a:srgbClr val="FF0000"/>
                </a:solidFill>
              </a:rPr>
              <a:t>«Вовлечение молодежи города Старая Русса в социальную </a:t>
            </a:r>
            <a:br>
              <a:rPr lang="ru-RU" altLang="ru-RU" sz="2000" b="1" u="sng" dirty="0">
                <a:solidFill>
                  <a:srgbClr val="FF0000"/>
                </a:solidFill>
              </a:rPr>
            </a:br>
            <a:r>
              <a:rPr lang="ru-RU" altLang="ru-RU" sz="2000" b="1" u="sng" dirty="0">
                <a:solidFill>
                  <a:srgbClr val="FF0000"/>
                </a:solidFill>
              </a:rPr>
              <a:t>политику на 2022-2025 годы»</a:t>
            </a:r>
            <a:br>
              <a:rPr lang="ru-RU" altLang="ru-RU" sz="2000" b="1" u="sng" dirty="0">
                <a:solidFill>
                  <a:srgbClr val="FF0000"/>
                </a:solidFill>
              </a:rPr>
            </a:br>
            <a:r>
              <a:rPr lang="ru-RU" altLang="ru-RU" sz="2000" b="1" dirty="0">
                <a:latin typeface="Monotype Corsiva" pitchFamily="66" charset="0"/>
              </a:rPr>
              <a:t>(млн. рублей)</a:t>
            </a:r>
            <a:br>
              <a:rPr lang="ru-RU" altLang="ru-RU" sz="2000" b="1" dirty="0">
                <a:solidFill>
                  <a:srgbClr val="FF0000"/>
                </a:solidFill>
                <a:latin typeface="Monotype Corsiva" pitchFamily="66" charset="0"/>
              </a:rPr>
            </a:br>
            <a:br>
              <a:rPr lang="ru-RU" altLang="ru-RU" sz="2000" b="1" dirty="0">
                <a:latin typeface="Monotype Corsiva" pitchFamily="66" charset="0"/>
              </a:rPr>
            </a:br>
            <a:br>
              <a:rPr lang="ru-RU" altLang="ru-RU" sz="2000" b="1" i="1" dirty="0"/>
            </a:br>
            <a:endParaRPr lang="ru-RU" altLang="ru-RU" sz="2000" b="1" i="1" dirty="0"/>
          </a:p>
        </p:txBody>
      </p:sp>
      <p:graphicFrame>
        <p:nvGraphicFramePr>
          <p:cNvPr id="21507" name="Таблица 21506"/>
          <p:cNvGraphicFramePr/>
          <p:nvPr/>
        </p:nvGraphicFramePr>
        <p:xfrm>
          <a:off x="84138" y="1714500"/>
          <a:ext cx="9737725" cy="3664915"/>
        </p:xfrm>
        <a:graphic>
          <a:graphicData uri="http://schemas.openxmlformats.org/drawingml/2006/table">
            <a:tbl>
              <a:tblPr/>
              <a:tblGrid>
                <a:gridCol w="9737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84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r>
                        <a:rPr b="1" dirty="0">
                          <a:latin typeface="Times New Roman" panose="02020603050405020304" pitchFamily="18" charset="0"/>
                        </a:rPr>
                        <a:t>   МЕРОПРИЯТИЯ</a:t>
                      </a:r>
                      <a:endParaRPr lang="ru-RU" altLang="en-US" b="1" dirty="0">
                        <a:latin typeface="Arial Cyr" pitchFamily="34" charset="0"/>
                      </a:endParaRPr>
                    </a:p>
                  </a:txBody>
                  <a:tcPr marL="9525" marR="9525" marT="9531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88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fontAlgn="b" hangingPunct="1">
                        <a:buNone/>
                      </a:pPr>
                      <a:r>
                        <a:rPr dirty="0">
                          <a:latin typeface="Times New Roman" panose="02020603050405020304" pitchFamily="18" charset="0"/>
                        </a:rPr>
                        <a:t>организация и проведение торжественного вручения паспортов гражданам РФ достигшим 14-летнего возраста</a:t>
                      </a:r>
                      <a:endParaRPr lang="ru-RU" altLang="en-US" b="1" dirty="0">
                        <a:latin typeface="Arial Cyr" pitchFamily="34" charset="0"/>
                      </a:endParaRPr>
                    </a:p>
                  </a:txBody>
                  <a:tcPr marL="9525" marR="9525" marT="9531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257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fontAlgn="b" hangingPunct="1">
                        <a:buNone/>
                      </a:pPr>
                      <a:r>
                        <a:rPr dirty="0">
                          <a:latin typeface="Times New Roman" panose="02020603050405020304" pitchFamily="18" charset="0"/>
                        </a:rPr>
                        <a:t>проведение районного этапа, участия в областной интеллектуальной игре «Что? Где? Когда?»</a:t>
                      </a:r>
                      <a:endParaRPr lang="ru-RU" altLang="en-US" b="1" dirty="0">
                        <a:latin typeface="Times New Roman" panose="02020603050405020304" pitchFamily="18" charset="0"/>
                      </a:endParaRPr>
                    </a:p>
                  </a:txBody>
                  <a:tcPr marL="9525" marR="9525" marT="9531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416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fontAlgn="b" hangingPunct="1">
                        <a:buNone/>
                      </a:pPr>
                      <a:r>
                        <a:rPr dirty="0">
                          <a:latin typeface="Times New Roman" panose="02020603050405020304" pitchFamily="18" charset="0"/>
                        </a:rPr>
                        <a:t>проведение фестиваля молодежных команд в рамках молодежной среды общения «Шашлакиада</a:t>
                      </a:r>
                      <a:endParaRPr lang="ru-RU" altLang="en-US" b="1" dirty="0">
                        <a:latin typeface="Arial Cyr" pitchFamily="34" charset="0"/>
                      </a:endParaRPr>
                    </a:p>
                  </a:txBody>
                  <a:tcPr marL="9525" marR="9525" marT="9531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4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fontAlgn="b" hangingPunct="1">
                        <a:buNone/>
                      </a:pPr>
                      <a:r>
                        <a:rPr dirty="0">
                          <a:latin typeface="Times New Roman" panose="02020603050405020304" pitchFamily="18" charset="0"/>
                        </a:rPr>
                        <a:t>проведение акции «Георгиевская ленточка»</a:t>
                      </a:r>
                      <a:endParaRPr lang="ru-RU" altLang="en-US" b="1" dirty="0">
                        <a:latin typeface="Times New Roman" panose="02020603050405020304" pitchFamily="18" charset="0"/>
                      </a:endParaRPr>
                    </a:p>
                  </a:txBody>
                  <a:tcPr marL="9525" marR="9525" marT="9531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416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fontAlgn="b" hangingPunct="1">
                        <a:buNone/>
                      </a:pPr>
                      <a:r>
                        <a:rPr dirty="0">
                          <a:latin typeface="Times New Roman" panose="02020603050405020304" pitchFamily="18" charset="0"/>
                        </a:rPr>
                        <a:t>фестиваль детских и молодежных общественных объединений</a:t>
                      </a:r>
                      <a:endParaRPr lang="ru-RU" altLang="en-US" b="1" dirty="0">
                        <a:latin typeface="Arial Cyr" pitchFamily="34" charset="0"/>
                      </a:endParaRPr>
                    </a:p>
                  </a:txBody>
                  <a:tcPr marL="9525" marR="9525" marT="9531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88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fontAlgn="b" hangingPunct="1">
                        <a:buNone/>
                      </a:pPr>
                      <a:r>
                        <a:rPr dirty="0">
                          <a:latin typeface="Times New Roman" panose="02020603050405020304" pitchFamily="18" charset="0"/>
                        </a:rPr>
                        <a:t>проведение молодежной акции «Река Памяти», посвященной началу Великой Отечественной войны, «Дню памяти и скорби»</a:t>
                      </a:r>
                      <a:endParaRPr lang="ru-RU" altLang="en-US" b="1" dirty="0">
                        <a:latin typeface="Arial Cyr" pitchFamily="34" charset="0"/>
                      </a:endParaRPr>
                    </a:p>
                  </a:txBody>
                  <a:tcPr marL="9525" marR="9525" marT="9531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257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fontAlgn="b" hangingPunct="1">
                        <a:buNone/>
                      </a:pPr>
                      <a:r>
                        <a:rPr dirty="0">
                          <a:latin typeface="Times New Roman" panose="02020603050405020304" pitchFamily="18" charset="0"/>
                        </a:rPr>
                        <a:t>организация мероприятий посвященных Дню молодежи</a:t>
                      </a:r>
                      <a:endParaRPr lang="ru-RU" altLang="en-US" sz="1600" b="1" dirty="0">
                        <a:latin typeface="Times New Roman" panose="02020603050405020304" pitchFamily="18" charset="0"/>
                      </a:endParaRPr>
                    </a:p>
                  </a:txBody>
                  <a:tcPr marL="9525" marR="9525" marT="9531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588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fontAlgn="b" hangingPunct="1">
                        <a:buNone/>
                      </a:pPr>
                      <a:endParaRPr lang="ru-RU" altLang="en-US" b="1" dirty="0">
                        <a:latin typeface="Times New Roman" panose="02020603050405020304" pitchFamily="18" charset="0"/>
                      </a:endParaRPr>
                    </a:p>
                  </a:txBody>
                  <a:tcPr marL="9525" marR="9525" marT="9531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4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fontAlgn="b" hangingPunct="1">
                        <a:buNone/>
                      </a:pPr>
                      <a:r>
                        <a:rPr b="1" dirty="0">
                          <a:latin typeface="Arial Cyr" pitchFamily="34" charset="0"/>
                        </a:rPr>
                        <a:t>   ИТОГО: 100 тыс. рублей</a:t>
                      </a:r>
                      <a:endParaRPr lang="ru-RU" altLang="en-US" b="1" dirty="0">
                        <a:latin typeface="Arial Cyr" pitchFamily="34" charset="0"/>
                      </a:endParaRPr>
                    </a:p>
                  </a:txBody>
                  <a:tcPr marL="9525" marR="9525" marT="9531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8" name="10-конечная звезда 7"/>
          <p:cNvSpPr/>
          <p:nvPr/>
        </p:nvSpPr>
        <p:spPr>
          <a:xfrm>
            <a:off x="7911480" y="230793"/>
            <a:ext cx="1994520" cy="1124744"/>
          </a:xfrm>
          <a:prstGeom prst="star10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defRPr>
            </a:lvl1pPr>
            <a:lvl2pPr marL="455930" lvl="1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3130" lvl="2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0330" lvl="3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7530" lvl="4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sz="16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Уточненный план</a:t>
            </a:r>
          </a:p>
          <a:p>
            <a:pPr lvl="0" algn="ctr" eaLnBrk="1" hangingPunct="1">
              <a:buNone/>
            </a:pPr>
            <a:r>
              <a:rPr sz="16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100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947341" y="5735828"/>
            <a:ext cx="1656184" cy="673682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defRPr>
            </a:lvl1pPr>
            <a:lvl2pPr marL="455930" lvl="1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3130" lvl="2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0330" lvl="3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7530" lvl="4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b="1" dirty="0">
                <a:solidFill>
                  <a:srgbClr val="FFFFFF"/>
                </a:solidFill>
                <a:latin typeface="Times New Roman" panose="02020603050405020304" pitchFamily="18" charset="0"/>
              </a:rPr>
              <a:t>доля в общих расходах</a:t>
            </a:r>
          </a:p>
        </p:txBody>
      </p:sp>
      <p:sp>
        <p:nvSpPr>
          <p:cNvPr id="11" name="Овал 10"/>
          <p:cNvSpPr/>
          <p:nvPr/>
        </p:nvSpPr>
        <p:spPr>
          <a:xfrm>
            <a:off x="2813124" y="5735827"/>
            <a:ext cx="914400" cy="606251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0,03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937123" y="5735828"/>
            <a:ext cx="1656184" cy="673682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defRPr>
            </a:lvl1pPr>
            <a:lvl2pPr marL="455930" lvl="1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3130" lvl="2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0330" lvl="3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7530" lvl="4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b="1" dirty="0">
                <a:solidFill>
                  <a:srgbClr val="FFFFFF"/>
                </a:solidFill>
                <a:latin typeface="Times New Roman" panose="02020603050405020304" pitchFamily="18" charset="0"/>
              </a:rPr>
              <a:t>% исполнения</a:t>
            </a:r>
          </a:p>
        </p:txBody>
      </p:sp>
      <p:sp>
        <p:nvSpPr>
          <p:cNvPr id="13" name="Овал 12"/>
          <p:cNvSpPr/>
          <p:nvPr/>
        </p:nvSpPr>
        <p:spPr>
          <a:xfrm>
            <a:off x="6012505" y="5735827"/>
            <a:ext cx="914400" cy="606251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100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5"/>
          <p:cNvSpPr>
            <a:spLocks noGrp="1"/>
          </p:cNvSpPr>
          <p:nvPr>
            <p:ph type="title"/>
          </p:nvPr>
        </p:nvSpPr>
        <p:spPr>
          <a:xfrm>
            <a:off x="0" y="0"/>
            <a:ext cx="8596313" cy="1809750"/>
          </a:xfrm>
          <a:ln/>
        </p:spPr>
        <p:txBody>
          <a:bodyPr vert="horz" wrap="square" lIns="91440" tIns="45720" rIns="91440" bIns="45720" anchor="ctr" anchorCtr="0"/>
          <a:lstStyle/>
          <a:p>
            <a:pPr algn="ctr"/>
            <a:br>
              <a:rPr lang="ru-RU" altLang="ru-RU" sz="2000" b="1" dirty="0">
                <a:solidFill>
                  <a:srgbClr val="C00000"/>
                </a:solidFill>
                <a:latin typeface="Monotype Corsiva" pitchFamily="66" charset="0"/>
              </a:rPr>
            </a:br>
            <a:br>
              <a:rPr lang="ru-RU" altLang="ru-RU" sz="2000" b="1" dirty="0">
                <a:solidFill>
                  <a:srgbClr val="C00000"/>
                </a:solidFill>
                <a:latin typeface="Monotype Corsiva" pitchFamily="66" charset="0"/>
              </a:rPr>
            </a:br>
            <a:br>
              <a:rPr lang="ru-RU" altLang="ru-RU" sz="2000" b="1" dirty="0">
                <a:solidFill>
                  <a:srgbClr val="C00000"/>
                </a:solidFill>
                <a:latin typeface="Monotype Corsiva" pitchFamily="66" charset="0"/>
              </a:rPr>
            </a:br>
            <a:br>
              <a:rPr lang="ru-RU" altLang="ru-RU" sz="2000" b="1" dirty="0">
                <a:solidFill>
                  <a:srgbClr val="FF33CC"/>
                </a:solidFill>
                <a:latin typeface="Monotype Corsiva" pitchFamily="66" charset="0"/>
              </a:rPr>
            </a:br>
            <a:r>
              <a:rPr lang="ru-RU" altLang="ru-RU" sz="2000" b="1" dirty="0">
                <a:solidFill>
                  <a:srgbClr val="FF33CC"/>
                </a:solidFill>
                <a:latin typeface="Monotype Corsiva" pitchFamily="66" charset="0"/>
              </a:rPr>
              <a:t> </a:t>
            </a:r>
            <a:r>
              <a:rPr lang="ru-RU" altLang="ru-RU" sz="1800" b="1" u="sng" dirty="0">
                <a:solidFill>
                  <a:srgbClr val="FF0000"/>
                </a:solidFill>
              </a:rPr>
              <a:t>«Защита населения и территории муниципального образования города </a:t>
            </a:r>
            <a:br>
              <a:rPr lang="ru-RU" altLang="ru-RU" sz="1800" b="1" u="sng" dirty="0">
                <a:solidFill>
                  <a:srgbClr val="FF0000"/>
                </a:solidFill>
              </a:rPr>
            </a:br>
            <a:r>
              <a:rPr lang="ru-RU" altLang="ru-RU" sz="1800" b="1" u="sng" dirty="0">
                <a:solidFill>
                  <a:srgbClr val="FF0000"/>
                </a:solidFill>
              </a:rPr>
              <a:t>Старая Русса от   чрезвычайных ситуаций природного и </a:t>
            </a:r>
            <a:br>
              <a:rPr lang="ru-RU" altLang="ru-RU" sz="1800" b="1" u="sng" dirty="0">
                <a:solidFill>
                  <a:srgbClr val="FF0000"/>
                </a:solidFill>
              </a:rPr>
            </a:br>
            <a:r>
              <a:rPr lang="ru-RU" altLang="ru-RU" sz="1800" b="1" u="sng" dirty="0">
                <a:solidFill>
                  <a:srgbClr val="FF0000"/>
                </a:solidFill>
              </a:rPr>
              <a:t>техногенного характера, обеспечение пожарной безопасности </a:t>
            </a:r>
            <a:br>
              <a:rPr lang="ru-RU" altLang="ru-RU" sz="1800" b="1" u="sng" dirty="0">
                <a:solidFill>
                  <a:srgbClr val="FF0000"/>
                </a:solidFill>
              </a:rPr>
            </a:br>
            <a:r>
              <a:rPr lang="ru-RU" altLang="ru-RU" sz="1800" b="1" u="sng" dirty="0">
                <a:solidFill>
                  <a:srgbClr val="FF0000"/>
                </a:solidFill>
              </a:rPr>
              <a:t>и безопасности людей на водных объектах на 2022-2025 годы»</a:t>
            </a:r>
            <a:br>
              <a:rPr lang="ru-RU" altLang="ru-RU" dirty="0"/>
            </a:br>
            <a:br>
              <a:rPr lang="ru-RU" altLang="ru-RU" sz="2000" b="1" u="sng" dirty="0">
                <a:solidFill>
                  <a:srgbClr val="FFC000"/>
                </a:solidFill>
              </a:rPr>
            </a:br>
            <a:r>
              <a:rPr lang="ru-RU" altLang="ru-RU" sz="2000" b="1" dirty="0">
                <a:latin typeface="Monotype Corsiva" pitchFamily="66" charset="0"/>
              </a:rPr>
              <a:t>(млн. рублей)</a:t>
            </a:r>
            <a:br>
              <a:rPr lang="ru-RU" altLang="ru-RU" sz="2000" b="1" dirty="0">
                <a:latin typeface="Monotype Corsiva" pitchFamily="66" charset="0"/>
              </a:rPr>
            </a:br>
            <a:br>
              <a:rPr lang="ru-RU" altLang="ru-RU" sz="2000" b="1" dirty="0">
                <a:latin typeface="Monotype Corsiva" pitchFamily="66" charset="0"/>
              </a:rPr>
            </a:br>
            <a:br>
              <a:rPr lang="ru-RU" altLang="ru-RU" sz="2000" b="1" i="1" dirty="0"/>
            </a:br>
            <a:endParaRPr lang="ru-RU" altLang="ru-RU" sz="2000" b="1" i="1" dirty="0"/>
          </a:p>
        </p:txBody>
      </p:sp>
      <p:graphicFrame>
        <p:nvGraphicFramePr>
          <p:cNvPr id="22531" name="Таблица 22530"/>
          <p:cNvGraphicFramePr/>
          <p:nvPr/>
        </p:nvGraphicFramePr>
        <p:xfrm>
          <a:off x="828675" y="1941513"/>
          <a:ext cx="8248650" cy="2400300"/>
        </p:xfrm>
        <a:graphic>
          <a:graphicData uri="http://schemas.openxmlformats.org/drawingml/2006/table">
            <a:tbl>
              <a:tblPr/>
              <a:tblGrid>
                <a:gridCol w="7072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63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668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r>
                        <a:rPr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rPr>
                        <a:t>обследование и благоустройство мест массового отдыха </a:t>
                      </a:r>
                    </a:p>
                    <a:p>
                      <a:pPr lvl="0" algn="ctr" eaLnBrk="1" fontAlgn="b" hangingPunct="1">
                        <a:buNone/>
                      </a:pPr>
                      <a:r>
                        <a:rPr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rPr>
                        <a:t>и купания людей 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5" marR="9525" marT="9526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r>
                        <a:rPr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rPr>
                        <a:t>28,0 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5" marR="9525" marT="9526" marB="0" anchor="b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1338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r>
                        <a:rPr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rPr>
                        <a:t>ремонт пожарных гидрантов 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525" marR="9525" marT="9526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r>
                        <a:rPr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rPr>
                        <a:t>307,0 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5" marR="9525" marT="9526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216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fontAlgn="b" hangingPunct="1">
                        <a:buNone/>
                      </a:pPr>
                      <a:r>
                        <a:rPr b="1" dirty="0">
                          <a:solidFill>
                            <a:schemeClr val="bg1"/>
                          </a:solidFill>
                          <a:latin typeface="Arial Cyr" pitchFamily="34" charset="0"/>
                        </a:rPr>
                        <a:t>   ИТОГО: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5" marR="9525" marT="9526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r>
                        <a:rPr b="1" dirty="0">
                          <a:solidFill>
                            <a:schemeClr val="bg1"/>
                          </a:solidFill>
                          <a:latin typeface="Arial Cyr" pitchFamily="34" charset="0"/>
                        </a:rPr>
                        <a:t>335,0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5" marR="9525" marT="9526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10-конечная звезда 7"/>
          <p:cNvSpPr/>
          <p:nvPr/>
        </p:nvSpPr>
        <p:spPr>
          <a:xfrm>
            <a:off x="7911480" y="230793"/>
            <a:ext cx="1994520" cy="1124744"/>
          </a:xfrm>
          <a:prstGeom prst="star10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defRPr>
            </a:lvl1pPr>
            <a:lvl2pPr marL="455930" lvl="1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3130" lvl="2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0330" lvl="3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7530" lvl="4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sz="16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Уточненный план</a:t>
            </a:r>
          </a:p>
          <a:p>
            <a:pPr lvl="0" algn="ctr" eaLnBrk="1" hangingPunct="1">
              <a:buNone/>
            </a:pPr>
            <a:r>
              <a:rPr sz="16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335,0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972969" y="5850012"/>
            <a:ext cx="1656184" cy="606251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defRPr>
            </a:lvl1pPr>
            <a:lvl2pPr marL="455930" lvl="1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3130" lvl="2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0330" lvl="3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7530" lvl="4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b="1" dirty="0">
                <a:solidFill>
                  <a:srgbClr val="FFFFFF"/>
                </a:solidFill>
                <a:latin typeface="Times New Roman" panose="02020603050405020304" pitchFamily="18" charset="0"/>
              </a:rPr>
              <a:t>доля в общих расходах</a:t>
            </a:r>
          </a:p>
        </p:txBody>
      </p:sp>
      <p:sp>
        <p:nvSpPr>
          <p:cNvPr id="11" name="Овал 10"/>
          <p:cNvSpPr/>
          <p:nvPr/>
        </p:nvSpPr>
        <p:spPr>
          <a:xfrm>
            <a:off x="3041385" y="5924537"/>
            <a:ext cx="914400" cy="457200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0,1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124908" y="5873472"/>
            <a:ext cx="1656184" cy="606251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defRPr>
            </a:lvl1pPr>
            <a:lvl2pPr marL="455930" lvl="1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3130" lvl="2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0330" lvl="3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7530" lvl="4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b="1" dirty="0">
                <a:solidFill>
                  <a:srgbClr val="FFFFFF"/>
                </a:solidFill>
                <a:latin typeface="Times New Roman" panose="02020603050405020304" pitchFamily="18" charset="0"/>
              </a:rPr>
              <a:t>% исполнения</a:t>
            </a:r>
          </a:p>
        </p:txBody>
      </p:sp>
      <p:sp>
        <p:nvSpPr>
          <p:cNvPr id="13" name="Овал 12"/>
          <p:cNvSpPr/>
          <p:nvPr/>
        </p:nvSpPr>
        <p:spPr>
          <a:xfrm>
            <a:off x="5950215" y="5924537"/>
            <a:ext cx="914400" cy="457200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100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5"/>
          <p:cNvSpPr>
            <a:spLocks noGrp="1"/>
          </p:cNvSpPr>
          <p:nvPr>
            <p:ph type="title"/>
          </p:nvPr>
        </p:nvSpPr>
        <p:spPr>
          <a:xfrm>
            <a:off x="0" y="989013"/>
            <a:ext cx="8596313" cy="820737"/>
          </a:xfrm>
          <a:ln/>
        </p:spPr>
        <p:txBody>
          <a:bodyPr vert="horz" wrap="square" lIns="91440" tIns="45720" rIns="91440" bIns="45720" anchor="ctr" anchorCtr="0"/>
          <a:lstStyle/>
          <a:p>
            <a:pPr algn="ctr"/>
            <a:br>
              <a:rPr lang="ru-RU" altLang="ru-RU" sz="2000" b="1" dirty="0">
                <a:solidFill>
                  <a:srgbClr val="C00000"/>
                </a:solidFill>
                <a:latin typeface="Monotype Corsiva" pitchFamily="66" charset="0"/>
              </a:rPr>
            </a:br>
            <a:br>
              <a:rPr lang="ru-RU" altLang="ru-RU" sz="2000" b="1" dirty="0">
                <a:solidFill>
                  <a:srgbClr val="C00000"/>
                </a:solidFill>
                <a:latin typeface="Monotype Corsiva" pitchFamily="66" charset="0"/>
              </a:rPr>
            </a:br>
            <a:br>
              <a:rPr lang="ru-RU" altLang="ru-RU" sz="2000" b="1" dirty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altLang="ru-RU" sz="2000" b="1" u="sng" dirty="0">
                <a:solidFill>
                  <a:srgbClr val="C00000"/>
                </a:solidFill>
              </a:rPr>
              <a:t>«</a:t>
            </a:r>
            <a:r>
              <a:rPr lang="ru-RU" altLang="ru-RU" sz="2400" b="1" u="sng" dirty="0">
                <a:solidFill>
                  <a:srgbClr val="FF0000"/>
                </a:solidFill>
              </a:rPr>
              <a:t>Совершенствование и содержание автомобильных </a:t>
            </a:r>
            <a:br>
              <a:rPr lang="ru-RU" altLang="ru-RU" sz="2400" b="1" u="sng" dirty="0">
                <a:solidFill>
                  <a:srgbClr val="FF0000"/>
                </a:solidFill>
              </a:rPr>
            </a:br>
            <a:r>
              <a:rPr lang="ru-RU" altLang="ru-RU" sz="2400" b="1" u="sng" dirty="0">
                <a:solidFill>
                  <a:srgbClr val="FF0000"/>
                </a:solidFill>
              </a:rPr>
              <a:t>дорог местного значения в муниципальном </a:t>
            </a:r>
            <a:br>
              <a:rPr lang="ru-RU" altLang="ru-RU" sz="2400" b="1" u="sng" dirty="0">
                <a:solidFill>
                  <a:srgbClr val="FF0000"/>
                </a:solidFill>
              </a:rPr>
            </a:br>
            <a:r>
              <a:rPr lang="ru-RU" altLang="ru-RU" sz="2400" b="1" u="sng" dirty="0">
                <a:solidFill>
                  <a:srgbClr val="FF0000"/>
                </a:solidFill>
              </a:rPr>
              <a:t>образовании город Старая Русса на 2022-2025 годы»</a:t>
            </a:r>
            <a:br>
              <a:rPr lang="ru-RU" altLang="ru-RU" sz="2400" b="1" u="sng" dirty="0">
                <a:solidFill>
                  <a:srgbClr val="FF0000"/>
                </a:solidFill>
              </a:rPr>
            </a:br>
            <a:br>
              <a:rPr lang="ru-RU" altLang="ru-RU" sz="2000" b="1" u="sng" dirty="0">
                <a:solidFill>
                  <a:srgbClr val="FFC000"/>
                </a:solidFill>
              </a:rPr>
            </a:br>
            <a:r>
              <a:rPr lang="ru-RU" altLang="ru-RU" sz="2000" b="1" dirty="0">
                <a:latin typeface="Monotype Corsiva" pitchFamily="66" charset="0"/>
              </a:rPr>
              <a:t>(тыс. рублей)</a:t>
            </a:r>
            <a:br>
              <a:rPr lang="ru-RU" altLang="ru-RU" sz="2000" b="1" dirty="0">
                <a:latin typeface="Monotype Corsiva" pitchFamily="66" charset="0"/>
              </a:rPr>
            </a:br>
            <a:br>
              <a:rPr lang="ru-RU" altLang="ru-RU" sz="2000" b="1" dirty="0">
                <a:latin typeface="Monotype Corsiva" pitchFamily="66" charset="0"/>
              </a:rPr>
            </a:br>
            <a:br>
              <a:rPr lang="ru-RU" altLang="ru-RU" sz="2000" b="1" i="1" dirty="0"/>
            </a:br>
            <a:endParaRPr lang="ru-RU" altLang="ru-RU" sz="2000" b="1" i="1" dirty="0"/>
          </a:p>
        </p:txBody>
      </p:sp>
      <p:graphicFrame>
        <p:nvGraphicFramePr>
          <p:cNvPr id="23555" name="Таблица 23554"/>
          <p:cNvGraphicFramePr/>
          <p:nvPr>
            <p:extLst>
              <p:ext uri="{D42A27DB-BD31-4B8C-83A1-F6EECF244321}">
                <p14:modId xmlns:p14="http://schemas.microsoft.com/office/powerpoint/2010/main" val="1777691242"/>
              </p:ext>
            </p:extLst>
          </p:nvPr>
        </p:nvGraphicFramePr>
        <p:xfrm>
          <a:off x="828675" y="1941513"/>
          <a:ext cx="8248650" cy="3505200"/>
        </p:xfrm>
        <a:graphic>
          <a:graphicData uri="http://schemas.openxmlformats.org/drawingml/2006/table">
            <a:tbl>
              <a:tblPr/>
              <a:tblGrid>
                <a:gridCol w="7072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63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270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r>
                        <a:rPr lang="ru-RU" sz="1800" b="0" i="0" u="none" kern="1200" baseline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организация разворотной площадки в конце улицы </a:t>
                      </a:r>
                      <a:r>
                        <a:rPr lang="ru-RU" sz="1800" b="0" i="0" u="none" kern="1200" baseline="0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Тахтарова</a:t>
                      </a:r>
                      <a:endParaRPr lang="ru-RU" altLang="en-US" b="0" u="none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5" marR="9525" marT="9529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66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r>
                        <a:rPr lang="ru-RU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rPr>
                        <a:t>1,9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5" marR="9525" marT="9529" marB="0" anchor="b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6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721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r>
                        <a:rPr lang="ru-RU" sz="1800" b="0" i="0" u="none" kern="1200" baseline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нанесение дорожной разметки</a:t>
                      </a:r>
                      <a:endParaRPr lang="ru-RU" altLang="en-US" b="0" u="none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5" marR="9525" marT="9529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66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r>
                        <a:rPr lang="ru-RU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rPr>
                        <a:t>3,5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5" marR="9525" marT="9529" marB="0" anchor="b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6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9088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r>
                        <a:rPr lang="ru-RU" sz="1800" b="0" i="0" u="none" kern="1200" baseline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установка искусственных дорожных неровностей </a:t>
                      </a:r>
                      <a:endParaRPr lang="ru-RU" altLang="en-US" b="0" u="non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525" marR="9525" marT="9529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66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r>
                        <a:rPr lang="ru-RU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rPr>
                        <a:t>1,6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5" marR="9525" marT="9529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6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9087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r>
                        <a:rPr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rPr>
                        <a:t>ремонт автомобильных дорог 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525" marR="9525" marT="9529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66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r>
                        <a:rPr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rPr>
                        <a:t>47,2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5" marR="9525" marT="9529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6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75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r>
                        <a:rPr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rPr>
                        <a:t>устройство остановочных павильонов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525" marR="9525" marT="9529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66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r>
                        <a:rPr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rPr>
                        <a:t>31,0</a:t>
                      </a:r>
                      <a:endParaRPr lang="ru-RU" altLang="en-US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5" marR="9525" marT="9529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6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826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r>
                        <a:rPr b="1" dirty="0">
                          <a:solidFill>
                            <a:schemeClr val="bg1"/>
                          </a:solidFill>
                          <a:latin typeface="Arial Cyr" pitchFamily="34" charset="0"/>
                        </a:rPr>
                        <a:t>   </a:t>
                      </a:r>
                      <a:r>
                        <a:rPr dirty="0" err="1">
                          <a:solidFill>
                            <a:schemeClr val="bg1"/>
                          </a:solidFill>
                          <a:latin typeface="Arial Cyr" pitchFamily="34" charset="0"/>
                        </a:rPr>
                        <a:t>проч</a:t>
                      </a:r>
                      <a:r>
                        <a:rPr lang="ru-RU" dirty="0">
                          <a:solidFill>
                            <a:schemeClr val="bg1"/>
                          </a:solidFill>
                          <a:latin typeface="Arial Cyr" pitchFamily="34" charset="0"/>
                        </a:rPr>
                        <a:t>и</a:t>
                      </a:r>
                      <a:r>
                        <a:rPr dirty="0">
                          <a:solidFill>
                            <a:schemeClr val="bg1"/>
                          </a:solidFill>
                          <a:latin typeface="Arial Cyr" pitchFamily="34" charset="0"/>
                        </a:rPr>
                        <a:t>е</a:t>
                      </a:r>
                      <a:r>
                        <a:rPr lang="ru-RU" dirty="0">
                          <a:solidFill>
                            <a:schemeClr val="bg1"/>
                          </a:solidFill>
                          <a:latin typeface="Arial Cyr" pitchFamily="34" charset="0"/>
                        </a:rPr>
                        <a:t> расходы</a:t>
                      </a:r>
                      <a:endParaRPr lang="ru-RU" altLang="en-US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5" marR="9525" marT="9529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66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r>
                        <a:rPr lang="ru-RU" dirty="0">
                          <a:solidFill>
                            <a:schemeClr val="bg1"/>
                          </a:solidFill>
                          <a:latin typeface="Arial Cyr" pitchFamily="34" charset="0"/>
                        </a:rPr>
                        <a:t>3</a:t>
                      </a:r>
                      <a:r>
                        <a:rPr dirty="0">
                          <a:solidFill>
                            <a:schemeClr val="bg1"/>
                          </a:solidFill>
                          <a:latin typeface="Arial Cyr" pitchFamily="34" charset="0"/>
                        </a:rPr>
                        <a:t>,9</a:t>
                      </a:r>
                      <a:endParaRPr lang="ru-RU" altLang="en-US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5" marR="9525" marT="9529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6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826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fontAlgn="b" hangingPunct="1">
                        <a:buNone/>
                      </a:pPr>
                      <a:r>
                        <a:rPr b="1" dirty="0">
                          <a:solidFill>
                            <a:schemeClr val="bg1"/>
                          </a:solidFill>
                          <a:latin typeface="Arial Cyr" pitchFamily="34" charset="0"/>
                        </a:rPr>
                        <a:t>ИТОГО: 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5" marR="9525" marT="9529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66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r>
                        <a:rPr b="1" dirty="0">
                          <a:solidFill>
                            <a:schemeClr val="bg1"/>
                          </a:solidFill>
                          <a:latin typeface="Arial Cyr" pitchFamily="34" charset="0"/>
                        </a:rPr>
                        <a:t>89,1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5" marR="9525" marT="9529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6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" name="10-конечная звезда 7"/>
          <p:cNvSpPr/>
          <p:nvPr/>
        </p:nvSpPr>
        <p:spPr>
          <a:xfrm>
            <a:off x="7911480" y="247571"/>
            <a:ext cx="1994520" cy="1124744"/>
          </a:xfrm>
          <a:prstGeom prst="star10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defRPr>
            </a:lvl1pPr>
            <a:lvl2pPr marL="455930" lvl="1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3130" lvl="2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0330" lvl="3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7530" lvl="4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sz="16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Уточненный план</a:t>
            </a:r>
          </a:p>
          <a:p>
            <a:pPr lvl="0" algn="ctr" eaLnBrk="1" hangingPunct="1">
              <a:buNone/>
            </a:pPr>
            <a:r>
              <a:rPr sz="16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90,</a:t>
            </a:r>
            <a:r>
              <a:rPr lang="ru-RU" sz="16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3</a:t>
            </a:r>
            <a:endParaRPr sz="1600" b="1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72969" y="5850012"/>
            <a:ext cx="1656184" cy="606251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defRPr>
            </a:lvl1pPr>
            <a:lvl2pPr marL="455930" lvl="1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3130" lvl="2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0330" lvl="3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7530" lvl="4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b="1" dirty="0">
                <a:solidFill>
                  <a:srgbClr val="FFFFFF"/>
                </a:solidFill>
                <a:latin typeface="Times New Roman" panose="02020603050405020304" pitchFamily="18" charset="0"/>
              </a:rPr>
              <a:t>доля в общих расходах</a:t>
            </a:r>
          </a:p>
        </p:txBody>
      </p:sp>
      <p:sp>
        <p:nvSpPr>
          <p:cNvPr id="11" name="Овал 10"/>
          <p:cNvSpPr/>
          <p:nvPr/>
        </p:nvSpPr>
        <p:spPr>
          <a:xfrm>
            <a:off x="3041385" y="5924537"/>
            <a:ext cx="914400" cy="457200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31,2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124908" y="5873472"/>
            <a:ext cx="1656184" cy="606251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defRPr>
            </a:lvl1pPr>
            <a:lvl2pPr marL="455930" lvl="1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3130" lvl="2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0330" lvl="3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7530" lvl="4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b="1" dirty="0">
                <a:solidFill>
                  <a:srgbClr val="FFFFFF"/>
                </a:solidFill>
                <a:latin typeface="Times New Roman" panose="02020603050405020304" pitchFamily="18" charset="0"/>
              </a:rPr>
              <a:t>% исполнения</a:t>
            </a:r>
          </a:p>
        </p:txBody>
      </p:sp>
      <p:sp>
        <p:nvSpPr>
          <p:cNvPr id="13" name="Овал 12"/>
          <p:cNvSpPr/>
          <p:nvPr/>
        </p:nvSpPr>
        <p:spPr>
          <a:xfrm>
            <a:off x="5950215" y="5924537"/>
            <a:ext cx="914400" cy="457200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98,8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5"/>
          <p:cNvSpPr>
            <a:spLocks noGrp="1"/>
          </p:cNvSpPr>
          <p:nvPr>
            <p:ph type="title"/>
          </p:nvPr>
        </p:nvSpPr>
        <p:spPr>
          <a:xfrm>
            <a:off x="0" y="0"/>
            <a:ext cx="8596313" cy="1809750"/>
          </a:xfrm>
          <a:ln/>
        </p:spPr>
        <p:txBody>
          <a:bodyPr vert="horz" wrap="square" lIns="91440" tIns="45720" rIns="91440" bIns="45720" anchor="ctr" anchorCtr="0"/>
          <a:lstStyle/>
          <a:p>
            <a:pPr algn="ctr"/>
            <a:br>
              <a:rPr lang="ru-RU" altLang="ru-RU" sz="2000" b="1" dirty="0">
                <a:solidFill>
                  <a:srgbClr val="C00000"/>
                </a:solidFill>
                <a:latin typeface="Monotype Corsiva" pitchFamily="66" charset="0"/>
              </a:rPr>
            </a:br>
            <a:br>
              <a:rPr lang="ru-RU" altLang="ru-RU" sz="2000" b="1" dirty="0">
                <a:solidFill>
                  <a:srgbClr val="C00000"/>
                </a:solidFill>
                <a:latin typeface="Monotype Corsiva" pitchFamily="66" charset="0"/>
              </a:rPr>
            </a:br>
            <a:br>
              <a:rPr lang="ru-RU" altLang="ru-RU" sz="2000" b="1" dirty="0">
                <a:solidFill>
                  <a:srgbClr val="C00000"/>
                </a:solidFill>
                <a:latin typeface="Monotype Corsiva" pitchFamily="66" charset="0"/>
              </a:rPr>
            </a:br>
            <a:br>
              <a:rPr lang="ru-RU" altLang="ru-RU" sz="2000" b="1" dirty="0">
                <a:solidFill>
                  <a:srgbClr val="FF33CC"/>
                </a:solidFill>
                <a:latin typeface="Monotype Corsiva" pitchFamily="66" charset="0"/>
              </a:rPr>
            </a:br>
            <a:r>
              <a:rPr lang="ru-RU" altLang="ru-RU" sz="2000" b="1" dirty="0">
                <a:solidFill>
                  <a:srgbClr val="FF33CC"/>
                </a:solidFill>
                <a:latin typeface="Monotype Corsiva" pitchFamily="66" charset="0"/>
              </a:rPr>
              <a:t> </a:t>
            </a:r>
            <a:r>
              <a:rPr lang="ru-RU" altLang="ru-RU" sz="2000" b="1" u="sng" dirty="0">
                <a:solidFill>
                  <a:srgbClr val="FF0000"/>
                </a:solidFill>
              </a:rPr>
              <a:t>«Развитие туризма и туристической деятельности в </a:t>
            </a:r>
            <a:br>
              <a:rPr lang="ru-RU" altLang="ru-RU" sz="2000" b="1" u="sng" dirty="0">
                <a:solidFill>
                  <a:srgbClr val="FF0000"/>
                </a:solidFill>
              </a:rPr>
            </a:br>
            <a:r>
              <a:rPr lang="ru-RU" altLang="ru-RU" sz="2000" b="1" u="sng" dirty="0">
                <a:solidFill>
                  <a:srgbClr val="FF0000"/>
                </a:solidFill>
              </a:rPr>
              <a:t>муниципальном образовании город Старая Русса </a:t>
            </a:r>
            <a:br>
              <a:rPr lang="ru-RU" altLang="ru-RU" sz="2000" b="1" u="sng" dirty="0">
                <a:solidFill>
                  <a:srgbClr val="FF0000"/>
                </a:solidFill>
              </a:rPr>
            </a:br>
            <a:r>
              <a:rPr lang="ru-RU" altLang="ru-RU" sz="2000" b="1" u="sng" dirty="0">
                <a:solidFill>
                  <a:srgbClr val="FF0000"/>
                </a:solidFill>
              </a:rPr>
              <a:t>на 2022-2025 годы»</a:t>
            </a:r>
            <a:br>
              <a:rPr lang="ru-RU" altLang="ru-RU" sz="2000" b="1" u="sng" dirty="0">
                <a:solidFill>
                  <a:srgbClr val="FFC000"/>
                </a:solidFill>
              </a:rPr>
            </a:br>
            <a:r>
              <a:rPr lang="ru-RU" altLang="ru-RU" sz="2000" b="1" dirty="0">
                <a:latin typeface="Monotype Corsiva" pitchFamily="66" charset="0"/>
              </a:rPr>
              <a:t>(млн. рублей)</a:t>
            </a:r>
            <a:br>
              <a:rPr lang="ru-RU" altLang="ru-RU" sz="2000" b="1" dirty="0">
                <a:latin typeface="Monotype Corsiva" pitchFamily="66" charset="0"/>
              </a:rPr>
            </a:br>
            <a:br>
              <a:rPr lang="ru-RU" altLang="ru-RU" sz="2000" b="1" dirty="0">
                <a:latin typeface="Monotype Corsiva" pitchFamily="66" charset="0"/>
              </a:rPr>
            </a:br>
            <a:br>
              <a:rPr lang="ru-RU" altLang="ru-RU" sz="2000" b="1" i="1" dirty="0"/>
            </a:br>
            <a:endParaRPr lang="ru-RU" altLang="ru-RU" sz="2000" b="1" i="1" dirty="0"/>
          </a:p>
        </p:txBody>
      </p:sp>
      <p:graphicFrame>
        <p:nvGraphicFramePr>
          <p:cNvPr id="24579" name="Таблица 24578"/>
          <p:cNvGraphicFramePr/>
          <p:nvPr>
            <p:extLst>
              <p:ext uri="{D42A27DB-BD31-4B8C-83A1-F6EECF244321}">
                <p14:modId xmlns:p14="http://schemas.microsoft.com/office/powerpoint/2010/main" val="2769805170"/>
              </p:ext>
            </p:extLst>
          </p:nvPr>
        </p:nvGraphicFramePr>
        <p:xfrm>
          <a:off x="373063" y="1849438"/>
          <a:ext cx="8809038" cy="2266950"/>
        </p:xfrm>
        <a:graphic>
          <a:graphicData uri="http://schemas.openxmlformats.org/drawingml/2006/table">
            <a:tbl>
              <a:tblPr/>
              <a:tblGrid>
                <a:gridCol w="88090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889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r>
                        <a:rPr b="1" dirty="0">
                          <a:solidFill>
                            <a:schemeClr val="bg1"/>
                          </a:solidFill>
                          <a:latin typeface="Arial Cyr" pitchFamily="34" charset="0"/>
                        </a:rPr>
                        <a:t>МЕРОПРИЯТИЯ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6" marR="9526" marT="9531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3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89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r>
                        <a:rPr dirty="0" err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rPr>
                        <a:t>приобретение</a:t>
                      </a:r>
                      <a:r>
                        <a:rPr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dirty="0" err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rPr>
                        <a:t>сувениров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6" marR="9526" marT="9531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3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89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r>
                        <a:rPr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rPr>
                        <a:t>оплата услуг по размещению информационных материалов на рекламных конструкциях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526" marR="9526" marT="9531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3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01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fontAlgn="b" hangingPunct="1">
                        <a:buNone/>
                      </a:pPr>
                      <a:r>
                        <a:rPr b="1" dirty="0">
                          <a:solidFill>
                            <a:schemeClr val="bg1"/>
                          </a:solidFill>
                          <a:latin typeface="Arial Cyr" pitchFamily="34" charset="0"/>
                        </a:rPr>
                        <a:t>   ИТОГО: 200 тыс. рублей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6" marR="9526" marT="9531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3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10-конечная звезда 7"/>
          <p:cNvSpPr/>
          <p:nvPr/>
        </p:nvSpPr>
        <p:spPr>
          <a:xfrm>
            <a:off x="7752089" y="249306"/>
            <a:ext cx="1994520" cy="1124744"/>
          </a:xfrm>
          <a:prstGeom prst="star10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defRPr>
            </a:lvl1pPr>
            <a:lvl2pPr marL="455930" lvl="1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3130" lvl="2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0330" lvl="3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7530" lvl="4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sz="16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Уточненный план</a:t>
            </a:r>
          </a:p>
          <a:p>
            <a:pPr lvl="0" algn="ctr" eaLnBrk="1" hangingPunct="1">
              <a:buNone/>
            </a:pPr>
            <a:r>
              <a:rPr sz="16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200,0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056858" y="5198581"/>
            <a:ext cx="1656184" cy="606251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defRPr>
            </a:lvl1pPr>
            <a:lvl2pPr marL="455930" lvl="1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3130" lvl="2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0330" lvl="3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7530" lvl="4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b="1" dirty="0">
                <a:solidFill>
                  <a:srgbClr val="FFFFFF"/>
                </a:solidFill>
                <a:latin typeface="Times New Roman" panose="02020603050405020304" pitchFamily="18" charset="0"/>
              </a:rPr>
              <a:t>доля в общих расходах</a:t>
            </a:r>
          </a:p>
        </p:txBody>
      </p:sp>
      <p:sp>
        <p:nvSpPr>
          <p:cNvPr id="11" name="Овал 10"/>
          <p:cNvSpPr/>
          <p:nvPr/>
        </p:nvSpPr>
        <p:spPr>
          <a:xfrm>
            <a:off x="2874618" y="5273106"/>
            <a:ext cx="1088713" cy="457200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0,07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124908" y="5202550"/>
            <a:ext cx="1656184" cy="606251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defRPr>
            </a:lvl1pPr>
            <a:lvl2pPr marL="455930" lvl="1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3130" lvl="2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0330" lvl="3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7530" lvl="4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b="1" dirty="0">
                <a:solidFill>
                  <a:srgbClr val="FFFFFF"/>
                </a:solidFill>
                <a:latin typeface="Times New Roman" panose="02020603050405020304" pitchFamily="18" charset="0"/>
              </a:rPr>
              <a:t>% исполнения</a:t>
            </a:r>
          </a:p>
        </p:txBody>
      </p:sp>
      <p:sp>
        <p:nvSpPr>
          <p:cNvPr id="13" name="Овал 12"/>
          <p:cNvSpPr/>
          <p:nvPr/>
        </p:nvSpPr>
        <p:spPr>
          <a:xfrm>
            <a:off x="5942669" y="5347632"/>
            <a:ext cx="914400" cy="457200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100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5"/>
          <p:cNvSpPr>
            <a:spLocks noGrp="1"/>
          </p:cNvSpPr>
          <p:nvPr>
            <p:ph type="title"/>
          </p:nvPr>
        </p:nvSpPr>
        <p:spPr>
          <a:xfrm>
            <a:off x="0" y="0"/>
            <a:ext cx="8596313" cy="1809750"/>
          </a:xfrm>
          <a:ln/>
        </p:spPr>
        <p:txBody>
          <a:bodyPr vert="horz" wrap="square" lIns="91440" tIns="45720" rIns="91440" bIns="45720" anchor="ctr" anchorCtr="0"/>
          <a:lstStyle/>
          <a:p>
            <a:pPr algn="ctr"/>
            <a:br>
              <a:rPr lang="ru-RU" altLang="ru-RU" sz="2000" b="1" dirty="0">
                <a:solidFill>
                  <a:srgbClr val="C00000"/>
                </a:solidFill>
                <a:latin typeface="Monotype Corsiva" pitchFamily="66" charset="0"/>
              </a:rPr>
            </a:br>
            <a:br>
              <a:rPr lang="ru-RU" altLang="ru-RU" sz="2000" b="1" dirty="0">
                <a:solidFill>
                  <a:srgbClr val="C00000"/>
                </a:solidFill>
                <a:latin typeface="Monotype Corsiva" pitchFamily="66" charset="0"/>
              </a:rPr>
            </a:br>
            <a:br>
              <a:rPr lang="ru-RU" altLang="ru-RU" sz="2000" b="1" dirty="0">
                <a:solidFill>
                  <a:srgbClr val="C00000"/>
                </a:solidFill>
                <a:latin typeface="Monotype Corsiva" pitchFamily="66" charset="0"/>
              </a:rPr>
            </a:br>
            <a:br>
              <a:rPr lang="ru-RU" altLang="ru-RU" sz="2000" b="1" dirty="0">
                <a:solidFill>
                  <a:srgbClr val="FF33CC"/>
                </a:solidFill>
                <a:latin typeface="Monotype Corsiva" pitchFamily="66" charset="0"/>
              </a:rPr>
            </a:br>
            <a:r>
              <a:rPr lang="ru-RU" altLang="ru-RU" sz="2000" b="1" u="sng" dirty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altLang="ru-RU" sz="2000" b="1" u="sng" dirty="0">
                <a:solidFill>
                  <a:srgbClr val="FF0000"/>
                </a:solidFill>
              </a:rPr>
              <a:t>«Развитие малого и среднего предпринимательства </a:t>
            </a:r>
            <a:br>
              <a:rPr lang="ru-RU" altLang="ru-RU" sz="2000" b="1" u="sng" dirty="0">
                <a:solidFill>
                  <a:srgbClr val="FF0000"/>
                </a:solidFill>
              </a:rPr>
            </a:br>
            <a:r>
              <a:rPr lang="ru-RU" altLang="ru-RU" sz="2000" b="1" u="sng" dirty="0">
                <a:solidFill>
                  <a:srgbClr val="FF0000"/>
                </a:solidFill>
              </a:rPr>
              <a:t>в муниципальном образовании  на 2022-2025 годы»</a:t>
            </a:r>
            <a:br>
              <a:rPr lang="ru-RU" altLang="ru-RU" sz="2000" dirty="0"/>
            </a:br>
            <a:br>
              <a:rPr lang="ru-RU" altLang="ru-RU" sz="2000" b="1" u="sng" dirty="0">
                <a:solidFill>
                  <a:srgbClr val="FFC000"/>
                </a:solidFill>
              </a:rPr>
            </a:br>
            <a:r>
              <a:rPr lang="ru-RU" altLang="ru-RU" sz="2000" b="1" dirty="0">
                <a:latin typeface="Monotype Corsiva" pitchFamily="66" charset="0"/>
              </a:rPr>
              <a:t>(тыс. рублей)</a:t>
            </a:r>
            <a:br>
              <a:rPr lang="ru-RU" altLang="ru-RU" sz="2000" b="1" dirty="0">
                <a:latin typeface="Monotype Corsiva" pitchFamily="66" charset="0"/>
              </a:rPr>
            </a:br>
            <a:br>
              <a:rPr lang="ru-RU" altLang="ru-RU" sz="2000" b="1" dirty="0">
                <a:latin typeface="Monotype Corsiva" pitchFamily="66" charset="0"/>
              </a:rPr>
            </a:br>
            <a:br>
              <a:rPr lang="ru-RU" altLang="ru-RU" sz="2000" b="1" i="1" dirty="0"/>
            </a:br>
            <a:endParaRPr lang="ru-RU" altLang="ru-RU" sz="2000" b="1" i="1" dirty="0"/>
          </a:p>
        </p:txBody>
      </p:sp>
      <p:graphicFrame>
        <p:nvGraphicFramePr>
          <p:cNvPr id="25603" name="Таблица 25602"/>
          <p:cNvGraphicFramePr/>
          <p:nvPr/>
        </p:nvGraphicFramePr>
        <p:xfrm>
          <a:off x="373063" y="2239963"/>
          <a:ext cx="8809038" cy="2238375"/>
        </p:xfrm>
        <a:graphic>
          <a:graphicData uri="http://schemas.openxmlformats.org/drawingml/2006/table">
            <a:tbl>
              <a:tblPr/>
              <a:tblGrid>
                <a:gridCol w="88090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19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r>
                        <a:rPr b="1" dirty="0">
                          <a:solidFill>
                            <a:schemeClr val="bg1"/>
                          </a:solidFill>
                          <a:latin typeface="Arial Cyr" pitchFamily="34" charset="0"/>
                        </a:rPr>
                        <a:t>МЕРОПРИЯТИЯ </a:t>
                      </a:r>
                      <a:r>
                        <a:rPr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rPr>
                        <a:t>на развитие малого и среднего предпринимательства в муниципальном образовании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6" marR="9526" marT="9525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81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1921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fontAlgn="b" hangingPunct="1">
                        <a:buNone/>
                      </a:pPr>
                      <a:r>
                        <a:rPr b="1" dirty="0">
                          <a:solidFill>
                            <a:schemeClr val="bg1"/>
                          </a:solidFill>
                          <a:latin typeface="Arial Cyr" pitchFamily="34" charset="0"/>
                        </a:rPr>
                        <a:t>   ИТОГО: 10 тыс. рублей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6" marR="9526" marT="9525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81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10-конечная звезда 7"/>
          <p:cNvSpPr/>
          <p:nvPr/>
        </p:nvSpPr>
        <p:spPr>
          <a:xfrm>
            <a:off x="7911480" y="230793"/>
            <a:ext cx="1994520" cy="1124744"/>
          </a:xfrm>
          <a:prstGeom prst="star10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defRPr>
            </a:lvl1pPr>
            <a:lvl2pPr marL="455930" lvl="1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3130" lvl="2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0330" lvl="3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7530" lvl="4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sz="16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Уточненный план</a:t>
            </a:r>
          </a:p>
          <a:p>
            <a:pPr lvl="0" algn="ctr" eaLnBrk="1" hangingPunct="1">
              <a:buNone/>
            </a:pPr>
            <a:r>
              <a:rPr sz="16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10.0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972969" y="5961979"/>
            <a:ext cx="1656184" cy="606251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defRPr>
            </a:lvl1pPr>
            <a:lvl2pPr marL="455930" lvl="1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3130" lvl="2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0330" lvl="3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7530" lvl="4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b="1" dirty="0">
                <a:solidFill>
                  <a:srgbClr val="FFFFFF"/>
                </a:solidFill>
                <a:latin typeface="Times New Roman" panose="02020603050405020304" pitchFamily="18" charset="0"/>
              </a:rPr>
              <a:t>доля в общих расходах</a:t>
            </a:r>
          </a:p>
        </p:txBody>
      </p:sp>
      <p:sp>
        <p:nvSpPr>
          <p:cNvPr id="11" name="Овал 10"/>
          <p:cNvSpPr/>
          <p:nvPr/>
        </p:nvSpPr>
        <p:spPr>
          <a:xfrm>
            <a:off x="3136755" y="5966508"/>
            <a:ext cx="1132915" cy="457200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0,003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777273" y="5891983"/>
            <a:ext cx="1656184" cy="606251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defRPr>
            </a:lvl1pPr>
            <a:lvl2pPr marL="455930" lvl="1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3130" lvl="2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0330" lvl="3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7530" lvl="4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b="1" dirty="0">
                <a:solidFill>
                  <a:srgbClr val="FFFFFF"/>
                </a:solidFill>
                <a:latin typeface="Times New Roman" panose="02020603050405020304" pitchFamily="18" charset="0"/>
              </a:rPr>
              <a:t>% исполнения</a:t>
            </a:r>
          </a:p>
        </p:txBody>
      </p:sp>
      <p:sp>
        <p:nvSpPr>
          <p:cNvPr id="13" name="Овал 12"/>
          <p:cNvSpPr/>
          <p:nvPr/>
        </p:nvSpPr>
        <p:spPr>
          <a:xfrm>
            <a:off x="6997080" y="5966508"/>
            <a:ext cx="914400" cy="457200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100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>
            <a:extLst>
              <a:ext uri="{FF2B5EF4-FFF2-40B4-BE49-F238E27FC236}">
                <a16:creationId xmlns:a16="http://schemas.microsoft.com/office/drawing/2014/main" id="{6538A917-6888-4668-A722-AA812720AF6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65213" y="541338"/>
            <a:ext cx="8915400" cy="1001712"/>
          </a:xfrm>
        </p:spPr>
        <p:txBody>
          <a:bodyPr/>
          <a:lstStyle/>
          <a:p>
            <a:pPr algn="ctr"/>
            <a:br>
              <a:rPr lang="ru-RU" altLang="ru-RU" b="1">
                <a:latin typeface="Calibri" panose="020F0502020204030204" pitchFamily="34" charset="0"/>
              </a:rPr>
            </a:br>
            <a:r>
              <a:rPr lang="ru-RU" altLang="ru-RU" b="1">
                <a:latin typeface="Calibri" panose="020F0502020204030204" pitchFamily="34" charset="0"/>
              </a:rPr>
              <a:t>Что такое бюджет для граждан?</a:t>
            </a:r>
            <a:br>
              <a:rPr lang="ru-RU" altLang="ru-RU" b="1">
                <a:latin typeface="Calibri" panose="020F0502020204030204" pitchFamily="34" charset="0"/>
              </a:rPr>
            </a:br>
            <a:endParaRPr lang="ru-RU" altLang="ru-RU"/>
          </a:p>
        </p:txBody>
      </p:sp>
      <p:sp>
        <p:nvSpPr>
          <p:cNvPr id="7171" name="Объект 2">
            <a:extLst>
              <a:ext uri="{FF2B5EF4-FFF2-40B4-BE49-F238E27FC236}">
                <a16:creationId xmlns:a16="http://schemas.microsoft.com/office/drawing/2014/main" id="{822EEA1E-1AA7-D7DB-175B-6FFF96D24869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latin typeface="Calibri" panose="020F0502020204030204" pitchFamily="34" charset="0"/>
              </a:rPr>
              <a:t>               «Бюджет для граждан» познакомит Вас с положениями проекта основного финансового документа Старорусского муниципального района – решения Думы о бюджете.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1400" b="1">
              <a:latin typeface="Calibri" panose="020F050202020403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latin typeface="Calibri" panose="020F0502020204030204" pitchFamily="34" charset="0"/>
              </a:rPr>
              <a:t>               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бюджета, объяснить им планы и действия органов местного самоуправления во время бюджетного года и показать формы возможного взаимодействия по вопросам расходования общественных финансов.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1400" b="1">
              <a:latin typeface="Calibri" panose="020F050202020403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latin typeface="Calibri" panose="020F0502020204030204" pitchFamily="34" charset="0"/>
              </a:rPr>
              <a:t>               Граждане – как и налогоплательщики, и как потребители общественных благ – должны быть уверены в том, что передаваемые ими в распоряжения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latin typeface="Calibri" panose="020F0502020204030204" pitchFamily="34" charset="0"/>
              </a:rPr>
              <a:t>               Мы постарались в доступной и понятной для граждан форме показать основные параметры бюджета Старорусского муниципального района.</a:t>
            </a:r>
          </a:p>
          <a:p>
            <a:endParaRPr lang="ru-RU" altLang="ru-RU"/>
          </a:p>
        </p:txBody>
      </p:sp>
      <p:sp>
        <p:nvSpPr>
          <p:cNvPr id="7172" name="Номер слайда 3">
            <a:extLst>
              <a:ext uri="{FF2B5EF4-FFF2-40B4-BE49-F238E27FC236}">
                <a16:creationId xmlns:a16="http://schemas.microsoft.com/office/drawing/2014/main" id="{4D26953E-0C99-A7D1-F9F4-0E4D27C25D6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2C6F07DB-6ECE-4A2E-B361-05CB0BA370A6}" type="slidenum">
              <a:rPr lang="ru-RU" altLang="ru-RU" smtClean="0"/>
              <a:pPr/>
              <a:t>2</a:t>
            </a:fld>
            <a:endParaRPr lang="ru-RU" altLang="ru-RU"/>
          </a:p>
        </p:txBody>
      </p:sp>
      <p:pic>
        <p:nvPicPr>
          <p:cNvPr id="7173" name="Picture 5">
            <a:extLst>
              <a:ext uri="{FF2B5EF4-FFF2-40B4-BE49-F238E27FC236}">
                <a16:creationId xmlns:a16="http://schemas.microsoft.com/office/drawing/2014/main" id="{82DF9F8D-1361-604E-8EFC-629F624FFD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41450" cy="1543050"/>
          </a:xfrm>
          <a:prstGeom prst="rect">
            <a:avLst/>
          </a:prstGeom>
          <a:solidFill>
            <a:srgbClr val="FFFFFF"/>
          </a:solidFill>
          <a:ln w="0">
            <a:solidFill>
              <a:srgbClr val="80808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5"/>
          <p:cNvSpPr>
            <a:spLocks noGrp="1"/>
          </p:cNvSpPr>
          <p:nvPr>
            <p:ph type="title"/>
          </p:nvPr>
        </p:nvSpPr>
        <p:spPr>
          <a:xfrm>
            <a:off x="0" y="230188"/>
            <a:ext cx="8596313" cy="1579562"/>
          </a:xfrm>
          <a:ln/>
        </p:spPr>
        <p:txBody>
          <a:bodyPr vert="horz" wrap="square" lIns="91440" tIns="45720" rIns="91440" bIns="45720" anchor="ctr" anchorCtr="0"/>
          <a:lstStyle/>
          <a:p>
            <a:pPr algn="ctr"/>
            <a:br>
              <a:rPr lang="ru-RU" altLang="ru-RU" sz="2000" b="1" dirty="0">
                <a:solidFill>
                  <a:srgbClr val="C00000"/>
                </a:solidFill>
                <a:latin typeface="Monotype Corsiva" pitchFamily="66" charset="0"/>
              </a:rPr>
            </a:br>
            <a:br>
              <a:rPr lang="ru-RU" altLang="ru-RU" sz="2000" b="1" dirty="0">
                <a:solidFill>
                  <a:srgbClr val="C00000"/>
                </a:solidFill>
                <a:latin typeface="Monotype Corsiva" pitchFamily="66" charset="0"/>
              </a:rPr>
            </a:br>
            <a:br>
              <a:rPr lang="ru-RU" altLang="ru-RU" sz="2000" b="1" dirty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altLang="ru-RU" sz="2000" b="1" u="sng" dirty="0">
                <a:solidFill>
                  <a:srgbClr val="FF0000"/>
                </a:solidFill>
              </a:rPr>
              <a:t>«Улучшение жилищных условий граждан и повышение </a:t>
            </a:r>
            <a:br>
              <a:rPr lang="ru-RU" altLang="ru-RU" sz="2000" b="1" u="sng" dirty="0">
                <a:solidFill>
                  <a:srgbClr val="FF0000"/>
                </a:solidFill>
              </a:rPr>
            </a:br>
            <a:r>
              <a:rPr lang="ru-RU" altLang="ru-RU" sz="2000" b="1" u="sng" dirty="0">
                <a:solidFill>
                  <a:srgbClr val="FF0000"/>
                </a:solidFill>
              </a:rPr>
              <a:t>качества жилищно-коммунальных услуг в муниципальном </a:t>
            </a:r>
            <a:br>
              <a:rPr lang="ru-RU" altLang="ru-RU" sz="2000" b="1" u="sng" dirty="0">
                <a:solidFill>
                  <a:srgbClr val="FF0000"/>
                </a:solidFill>
              </a:rPr>
            </a:br>
            <a:r>
              <a:rPr lang="ru-RU" altLang="ru-RU" sz="2000" b="1" u="sng" dirty="0">
                <a:solidFill>
                  <a:srgbClr val="FF0000"/>
                </a:solidFill>
              </a:rPr>
              <a:t>образовании город Старая Русса на 2022-2025 годы»</a:t>
            </a:r>
            <a:br>
              <a:rPr lang="ru-RU" altLang="ru-RU" dirty="0"/>
            </a:br>
            <a:r>
              <a:rPr lang="ru-RU" altLang="ru-RU" sz="2000" b="1" dirty="0">
                <a:latin typeface="Monotype Corsiva" pitchFamily="66" charset="0"/>
              </a:rPr>
              <a:t>(тыс. рублей)</a:t>
            </a:r>
            <a:br>
              <a:rPr lang="ru-RU" altLang="ru-RU" sz="2000" b="1" dirty="0">
                <a:latin typeface="Monotype Corsiva" pitchFamily="66" charset="0"/>
              </a:rPr>
            </a:br>
            <a:br>
              <a:rPr lang="ru-RU" altLang="ru-RU" sz="2000" b="1" dirty="0">
                <a:latin typeface="Monotype Corsiva" pitchFamily="66" charset="0"/>
              </a:rPr>
            </a:br>
            <a:br>
              <a:rPr lang="ru-RU" altLang="ru-RU" sz="2000" b="1" i="1" dirty="0"/>
            </a:br>
            <a:endParaRPr lang="ru-RU" altLang="ru-RU" sz="2000" b="1" i="1" dirty="0"/>
          </a:p>
        </p:txBody>
      </p:sp>
      <p:graphicFrame>
        <p:nvGraphicFramePr>
          <p:cNvPr id="26627" name="Таблица 26626"/>
          <p:cNvGraphicFramePr/>
          <p:nvPr/>
        </p:nvGraphicFramePr>
        <p:xfrm>
          <a:off x="331788" y="1657350"/>
          <a:ext cx="9536113" cy="2815913"/>
        </p:xfrm>
        <a:graphic>
          <a:graphicData uri="http://schemas.openxmlformats.org/drawingml/2006/table">
            <a:tbl>
              <a:tblPr/>
              <a:tblGrid>
                <a:gridCol w="8499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66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88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fontAlgn="b" hangingPunct="1">
                        <a:buNone/>
                      </a:pPr>
                      <a:r>
                        <a:rPr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rPr>
                        <a:t>взносы СНКО «Региональный фонд» на капитальный ремонт в доле муниципального жилья 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5" marR="9525" marT="953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2F2F59">
                            <a:alpha val="100000"/>
                          </a:srgbClr>
                        </a:gs>
                        <a:gs pos="50000">
                          <a:srgbClr val="474782">
                            <a:alpha val="100000"/>
                          </a:srgbClr>
                        </a:gs>
                        <a:gs pos="100000">
                          <a:srgbClr val="56569C">
                            <a:alpha val="100000"/>
                          </a:srgbClr>
                        </a:gs>
                      </a:gsLst>
                      <a:path path="rect">
                        <a:fillToRect t="100000" r="100000"/>
                      </a:path>
                      <a:tileRect/>
                    </a:gra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r>
                        <a:rPr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rPr>
                        <a:t>2726,1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5" marR="9525" marT="9530" marB="0" anchor="b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2F2F59">
                            <a:alpha val="100000"/>
                          </a:srgbClr>
                        </a:gs>
                        <a:gs pos="50000">
                          <a:srgbClr val="474782">
                            <a:alpha val="100000"/>
                          </a:srgbClr>
                        </a:gs>
                        <a:gs pos="100000">
                          <a:srgbClr val="56569C">
                            <a:alpha val="100000"/>
                          </a:srgbClr>
                        </a:gs>
                      </a:gsLst>
                      <a:path path="rect">
                        <a:fillToRect t="100000" r="10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4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fontAlgn="b" hangingPunct="1">
                        <a:buNone/>
                      </a:pPr>
                      <a:r>
                        <a:rPr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rPr>
                        <a:t>ремонт муниципального жилого фонда 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5" marR="9525" marT="953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2F2F59">
                            <a:alpha val="100000"/>
                          </a:srgbClr>
                        </a:gs>
                        <a:gs pos="50000">
                          <a:srgbClr val="474782">
                            <a:alpha val="100000"/>
                          </a:srgbClr>
                        </a:gs>
                        <a:gs pos="100000">
                          <a:srgbClr val="56569C">
                            <a:alpha val="100000"/>
                          </a:srgbClr>
                        </a:gs>
                      </a:gsLst>
                      <a:path path="rect">
                        <a:fillToRect t="100000" r="100000"/>
                      </a:path>
                      <a:tileRect/>
                    </a:gra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r>
                        <a:rPr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rPr>
                        <a:t>1894,5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5" marR="9525" marT="9530" marB="0" anchor="b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2F2F59">
                            <a:alpha val="100000"/>
                          </a:srgbClr>
                        </a:gs>
                        <a:gs pos="50000">
                          <a:srgbClr val="474782">
                            <a:alpha val="100000"/>
                          </a:srgbClr>
                        </a:gs>
                        <a:gs pos="100000">
                          <a:srgbClr val="56569C">
                            <a:alpha val="100000"/>
                          </a:srgbClr>
                        </a:gs>
                      </a:gsLst>
                      <a:path path="rect">
                        <a:fillToRect t="100000" r="10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88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fontAlgn="b" hangingPunct="1">
                        <a:buNone/>
                      </a:pPr>
                      <a:r>
                        <a:rPr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rPr>
                        <a:t>техническое обслуживание надземного и подземного газопровода низкого и среднего давления, ГРПШ, приборное обследование газопроводов 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525" marR="9525" marT="953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2F2F59">
                            <a:alpha val="100000"/>
                          </a:srgbClr>
                        </a:gs>
                        <a:gs pos="50000">
                          <a:srgbClr val="474782">
                            <a:alpha val="100000"/>
                          </a:srgbClr>
                        </a:gs>
                        <a:gs pos="100000">
                          <a:srgbClr val="56569C">
                            <a:alpha val="100000"/>
                          </a:srgbClr>
                        </a:gs>
                      </a:gsLst>
                      <a:path path="rect">
                        <a:fillToRect t="100000" r="100000"/>
                      </a:path>
                      <a:tileRect/>
                    </a:gra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r>
                        <a:rPr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rPr>
                        <a:t>70,1 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5" marR="9525" marT="953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2F2F59">
                            <a:alpha val="100000"/>
                          </a:srgbClr>
                        </a:gs>
                        <a:gs pos="50000">
                          <a:srgbClr val="474782">
                            <a:alpha val="100000"/>
                          </a:srgbClr>
                        </a:gs>
                        <a:gs pos="100000">
                          <a:srgbClr val="56569C">
                            <a:alpha val="100000"/>
                          </a:srgbClr>
                        </a:gs>
                      </a:gsLst>
                      <a:path path="rect">
                        <a:fillToRect t="100000" r="10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257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fontAlgn="b" hangingPunct="1">
                        <a:buNone/>
                      </a:pPr>
                      <a:r>
                        <a:rPr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rPr>
                        <a:t>содержание муниципального жилого фонда</a:t>
                      </a:r>
                      <a:endParaRPr lang="ru-RU" altLang="en-US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525" marR="9525" marT="953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2F2F59">
                            <a:alpha val="100000"/>
                          </a:srgbClr>
                        </a:gs>
                        <a:gs pos="50000">
                          <a:srgbClr val="474782">
                            <a:alpha val="100000"/>
                          </a:srgbClr>
                        </a:gs>
                        <a:gs pos="100000">
                          <a:srgbClr val="56569C">
                            <a:alpha val="100000"/>
                          </a:srgbClr>
                        </a:gs>
                      </a:gsLst>
                      <a:path path="rect">
                        <a:fillToRect t="100000" r="100000"/>
                      </a:path>
                      <a:tileRect/>
                    </a:gra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r>
                        <a:rPr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rPr>
                        <a:t>500,0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5" marR="9525" marT="9530" marB="0" anchor="b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2F2F59">
                            <a:alpha val="100000"/>
                          </a:srgbClr>
                        </a:gs>
                        <a:gs pos="50000">
                          <a:srgbClr val="474782">
                            <a:alpha val="100000"/>
                          </a:srgbClr>
                        </a:gs>
                        <a:gs pos="100000">
                          <a:srgbClr val="56569C">
                            <a:alpha val="100000"/>
                          </a:srgbClr>
                        </a:gs>
                      </a:gsLst>
                      <a:path path="rect">
                        <a:fillToRect t="100000" r="10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29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fontAlgn="b" hangingPunct="1">
                        <a:lnSpc>
                          <a:spcPct val="115000"/>
                        </a:lnSpc>
                        <a:buNone/>
                      </a:pPr>
                      <a:r>
                        <a:rPr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rPr>
                        <a:t>актуализация схем тепло- водоснабжения</a:t>
                      </a:r>
                      <a:endParaRPr lang="ru-RU" altLang="en-US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525" marR="9525" marT="953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2F2F59">
                            <a:alpha val="100000"/>
                          </a:srgbClr>
                        </a:gs>
                        <a:gs pos="50000">
                          <a:srgbClr val="474782">
                            <a:alpha val="100000"/>
                          </a:srgbClr>
                        </a:gs>
                        <a:gs pos="100000">
                          <a:srgbClr val="56569C">
                            <a:alpha val="100000"/>
                          </a:srgbClr>
                        </a:gs>
                      </a:gsLst>
                      <a:path path="rect">
                        <a:fillToRect t="100000" r="100000"/>
                      </a:path>
                      <a:tileRect/>
                    </a:gra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r>
                        <a:rPr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rPr>
                        <a:t>119,0</a:t>
                      </a:r>
                      <a:endParaRPr lang="ru-RU" altLang="en-US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525" marR="9525" marT="9530" marB="0" anchor="b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2F2F59">
                            <a:alpha val="100000"/>
                          </a:srgbClr>
                        </a:gs>
                        <a:gs pos="50000">
                          <a:srgbClr val="474782">
                            <a:alpha val="100000"/>
                          </a:srgbClr>
                        </a:gs>
                        <a:gs pos="100000">
                          <a:srgbClr val="56569C">
                            <a:alpha val="100000"/>
                          </a:srgbClr>
                        </a:gs>
                      </a:gsLst>
                      <a:path path="rect">
                        <a:fillToRect t="100000" r="10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416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fontAlgn="b" hangingPunct="1">
                        <a:lnSpc>
                          <a:spcPct val="115000"/>
                        </a:lnSpc>
                        <a:buNone/>
                      </a:pPr>
                      <a:r>
                        <a:rPr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rPr>
                        <a:t>ремонт фасадов МКД</a:t>
                      </a:r>
                      <a:endParaRPr lang="ru-RU" altLang="en-US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525" marR="9525" marT="953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2F2F59">
                            <a:alpha val="100000"/>
                          </a:srgbClr>
                        </a:gs>
                        <a:gs pos="50000">
                          <a:srgbClr val="474782">
                            <a:alpha val="100000"/>
                          </a:srgbClr>
                        </a:gs>
                        <a:gs pos="100000">
                          <a:srgbClr val="56569C">
                            <a:alpha val="100000"/>
                          </a:srgbClr>
                        </a:gs>
                      </a:gsLst>
                      <a:path path="rect">
                        <a:fillToRect t="100000" r="100000"/>
                      </a:path>
                      <a:tileRect/>
                    </a:gra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r>
                        <a:rPr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rPr>
                        <a:t>32066,7</a:t>
                      </a:r>
                      <a:endParaRPr lang="ru-RU" altLang="en-US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525" marR="9525" marT="9530" marB="0" anchor="b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2F2F59">
                            <a:alpha val="100000"/>
                          </a:srgbClr>
                        </a:gs>
                        <a:gs pos="50000">
                          <a:srgbClr val="474782">
                            <a:alpha val="100000"/>
                          </a:srgbClr>
                        </a:gs>
                        <a:gs pos="100000">
                          <a:srgbClr val="56569C">
                            <a:alpha val="100000"/>
                          </a:srgbClr>
                        </a:gs>
                      </a:gsLst>
                      <a:path path="rect">
                        <a:fillToRect t="100000" r="10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3238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fontAlgn="b" hangingPunct="1">
                        <a:buNone/>
                      </a:pPr>
                      <a:r>
                        <a:rPr b="1" dirty="0">
                          <a:solidFill>
                            <a:schemeClr val="bg1"/>
                          </a:solidFill>
                          <a:latin typeface="Arial Cyr" pitchFamily="34" charset="0"/>
                        </a:rPr>
                        <a:t>   ИТОГО: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5" marR="9525" marT="953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2F2F59">
                            <a:alpha val="100000"/>
                          </a:srgbClr>
                        </a:gs>
                        <a:gs pos="50000">
                          <a:srgbClr val="474782">
                            <a:alpha val="100000"/>
                          </a:srgbClr>
                        </a:gs>
                        <a:gs pos="100000">
                          <a:srgbClr val="56569C">
                            <a:alpha val="100000"/>
                          </a:srgbClr>
                        </a:gs>
                      </a:gsLst>
                      <a:path path="rect">
                        <a:fillToRect t="100000" r="100000"/>
                      </a:path>
                      <a:tileRect/>
                    </a:gra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r>
                        <a:rPr b="1" dirty="0">
                          <a:solidFill>
                            <a:schemeClr val="bg1"/>
                          </a:solidFill>
                          <a:latin typeface="Arial Cyr" pitchFamily="34" charset="0"/>
                        </a:rPr>
                        <a:t>37376,4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5" marR="9525" marT="953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2F2F59">
                            <a:alpha val="100000"/>
                          </a:srgbClr>
                        </a:gs>
                        <a:gs pos="50000">
                          <a:srgbClr val="474782">
                            <a:alpha val="100000"/>
                          </a:srgbClr>
                        </a:gs>
                        <a:gs pos="100000">
                          <a:srgbClr val="56569C">
                            <a:alpha val="100000"/>
                          </a:srgbClr>
                        </a:gs>
                      </a:gsLst>
                      <a:path path="rect">
                        <a:fillToRect t="100000" r="10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" name="10-конечная звезда 7"/>
          <p:cNvSpPr/>
          <p:nvPr/>
        </p:nvSpPr>
        <p:spPr>
          <a:xfrm>
            <a:off x="7911480" y="230793"/>
            <a:ext cx="1994520" cy="1124744"/>
          </a:xfrm>
          <a:prstGeom prst="star10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defRPr>
            </a:lvl1pPr>
            <a:lvl2pPr marL="455930" lvl="1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3130" lvl="2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0330" lvl="3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7530" lvl="4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sz="16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Уточненный план</a:t>
            </a:r>
          </a:p>
          <a:p>
            <a:pPr lvl="0" algn="ctr" eaLnBrk="1" hangingPunct="1">
              <a:buNone/>
            </a:pPr>
            <a:r>
              <a:rPr sz="16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38325,6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901229" y="4780952"/>
            <a:ext cx="1656184" cy="606251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defRPr>
            </a:lvl1pPr>
            <a:lvl2pPr marL="455930" lvl="1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3130" lvl="2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0330" lvl="3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7530" lvl="4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b="1" dirty="0">
                <a:solidFill>
                  <a:srgbClr val="FFFFFF"/>
                </a:solidFill>
                <a:latin typeface="Times New Roman" panose="02020603050405020304" pitchFamily="18" charset="0"/>
              </a:rPr>
              <a:t>доля в общих расходах</a:t>
            </a:r>
          </a:p>
        </p:txBody>
      </p:sp>
      <p:sp>
        <p:nvSpPr>
          <p:cNvPr id="11" name="Овал 10"/>
          <p:cNvSpPr/>
          <p:nvPr/>
        </p:nvSpPr>
        <p:spPr>
          <a:xfrm>
            <a:off x="2823870" y="4852966"/>
            <a:ext cx="914400" cy="457200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13,1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048888" y="4780952"/>
            <a:ext cx="1656184" cy="606251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defRPr>
            </a:lvl1pPr>
            <a:lvl2pPr marL="455930" lvl="1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3130" lvl="2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0330" lvl="3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7530" lvl="4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b="1" dirty="0">
                <a:solidFill>
                  <a:srgbClr val="FFFFFF"/>
                </a:solidFill>
                <a:latin typeface="Times New Roman" panose="02020603050405020304" pitchFamily="18" charset="0"/>
              </a:rPr>
              <a:t>% исполнения</a:t>
            </a:r>
          </a:p>
        </p:txBody>
      </p:sp>
      <p:sp>
        <p:nvSpPr>
          <p:cNvPr id="13" name="Овал 12"/>
          <p:cNvSpPr/>
          <p:nvPr/>
        </p:nvSpPr>
        <p:spPr>
          <a:xfrm>
            <a:off x="6006390" y="4885490"/>
            <a:ext cx="914400" cy="457200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97,5</a:t>
            </a:r>
          </a:p>
        </p:txBody>
      </p:sp>
      <p:sp>
        <p:nvSpPr>
          <p:cNvPr id="14" name="Загнутый угол 13"/>
          <p:cNvSpPr/>
          <p:nvPr/>
        </p:nvSpPr>
        <p:spPr>
          <a:xfrm>
            <a:off x="8377238" y="4781550"/>
            <a:ext cx="1363663" cy="461963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defRPr>
            </a:lvl1pPr>
            <a:lvl2pPr marL="455930" lvl="1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3130" lvl="2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0330" lvl="3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7530" lvl="4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sz="1600" b="1" dirty="0">
                <a:latin typeface="Times New Roman" panose="02020603050405020304" pitchFamily="18" charset="0"/>
              </a:rPr>
              <a:t>Отклонение</a:t>
            </a:r>
          </a:p>
          <a:p>
            <a:pPr lvl="0" algn="ctr" eaLnBrk="1" hangingPunct="1">
              <a:buNone/>
            </a:pPr>
            <a:r>
              <a:rPr sz="1600" b="1" dirty="0">
                <a:latin typeface="Times New Roman" panose="02020603050405020304" pitchFamily="18" charset="0"/>
              </a:rPr>
              <a:t>949,1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04788" y="5689600"/>
            <a:ext cx="9701213" cy="7493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defRPr>
            </a:lvl1pPr>
            <a:lvl2pPr marL="455930" lvl="1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3130" lvl="2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0330" lvl="3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7530" lvl="4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>
              <a:buNone/>
            </a:pPr>
            <a:r>
              <a:rPr sz="2000" dirty="0">
                <a:solidFill>
                  <a:srgbClr val="FFFFFF"/>
                </a:solidFill>
                <a:latin typeface="Times New Roman" panose="02020603050405020304" pitchFamily="18" charset="0"/>
              </a:rPr>
              <a:t>Экономия на мероприятиях</a:t>
            </a:r>
          </a:p>
          <a:p>
            <a:pPr lvl="0">
              <a:buNone/>
            </a:pPr>
            <a:r>
              <a:rPr dirty="0">
                <a:solidFill>
                  <a:srgbClr val="FFFFFF"/>
                </a:solidFill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16" name="Стрелка углом 15"/>
          <p:cNvSpPr/>
          <p:nvPr/>
        </p:nvSpPr>
        <p:spPr>
          <a:xfrm rot="10800000">
            <a:off x="8980488" y="5233988"/>
            <a:ext cx="258763" cy="603250"/>
          </a:xfrm>
          <a:prstGeom prst="ben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5"/>
          <p:cNvSpPr>
            <a:spLocks noGrp="1"/>
          </p:cNvSpPr>
          <p:nvPr>
            <p:ph type="title"/>
          </p:nvPr>
        </p:nvSpPr>
        <p:spPr>
          <a:xfrm>
            <a:off x="0" y="0"/>
            <a:ext cx="8596313" cy="1809750"/>
          </a:xfrm>
          <a:ln/>
        </p:spPr>
        <p:txBody>
          <a:bodyPr vert="horz" wrap="square" lIns="91440" tIns="45720" rIns="91440" bIns="45720" anchor="ctr" anchorCtr="0"/>
          <a:lstStyle/>
          <a:p>
            <a:pPr algn="ctr"/>
            <a:br>
              <a:rPr lang="ru-RU" altLang="ru-RU" sz="2000" b="1" dirty="0">
                <a:solidFill>
                  <a:srgbClr val="C00000"/>
                </a:solidFill>
                <a:latin typeface="Monotype Corsiva" pitchFamily="66" charset="0"/>
              </a:rPr>
            </a:br>
            <a:br>
              <a:rPr lang="ru-RU" altLang="ru-RU" sz="2000" b="1" dirty="0">
                <a:solidFill>
                  <a:srgbClr val="C00000"/>
                </a:solidFill>
                <a:latin typeface="Monotype Corsiva" pitchFamily="66" charset="0"/>
              </a:rPr>
            </a:br>
            <a:br>
              <a:rPr lang="ru-RU" altLang="ru-RU" sz="2000" b="1" u="sng" dirty="0">
                <a:solidFill>
                  <a:srgbClr val="FF0000"/>
                </a:solidFill>
                <a:latin typeface="Monotype Corsiva" pitchFamily="66" charset="0"/>
              </a:rPr>
            </a:br>
            <a:br>
              <a:rPr lang="ru-RU" altLang="ru-RU" sz="2000" b="1" u="sng" dirty="0">
                <a:solidFill>
                  <a:srgbClr val="FF0000"/>
                </a:solidFill>
                <a:latin typeface="Monotype Corsiva" pitchFamily="66" charset="0"/>
              </a:rPr>
            </a:br>
            <a:br>
              <a:rPr lang="ru-RU" altLang="ru-RU" sz="2000" b="1" u="sng" dirty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altLang="ru-RU" sz="2000" b="1" u="sng" dirty="0">
                <a:solidFill>
                  <a:srgbClr val="FF0000"/>
                </a:solidFill>
              </a:rPr>
              <a:t>«Организация благоустройства территории и содержание </a:t>
            </a:r>
            <a:br>
              <a:rPr lang="ru-RU" altLang="ru-RU" sz="2000" b="1" u="sng" dirty="0">
                <a:solidFill>
                  <a:srgbClr val="FF0000"/>
                </a:solidFill>
              </a:rPr>
            </a:br>
            <a:r>
              <a:rPr lang="ru-RU" altLang="ru-RU" sz="2000" b="1" u="sng" dirty="0">
                <a:solidFill>
                  <a:srgbClr val="FF0000"/>
                </a:solidFill>
              </a:rPr>
              <a:t>объектов внешнего благоустройства на территории </a:t>
            </a:r>
            <a:br>
              <a:rPr lang="ru-RU" altLang="ru-RU" sz="2000" b="1" u="sng" dirty="0">
                <a:solidFill>
                  <a:srgbClr val="FF0000"/>
                </a:solidFill>
              </a:rPr>
            </a:br>
            <a:r>
              <a:rPr lang="ru-RU" altLang="ru-RU" sz="2000" b="1" u="sng" dirty="0">
                <a:solidFill>
                  <a:srgbClr val="FF0000"/>
                </a:solidFill>
              </a:rPr>
              <a:t>муниципального образования город Старая Русса </a:t>
            </a:r>
            <a:br>
              <a:rPr lang="ru-RU" altLang="ru-RU" sz="2000" b="1" u="sng" dirty="0">
                <a:solidFill>
                  <a:srgbClr val="FF0000"/>
                </a:solidFill>
              </a:rPr>
            </a:br>
            <a:r>
              <a:rPr lang="ru-RU" altLang="ru-RU" sz="2000" b="1" u="sng" dirty="0">
                <a:solidFill>
                  <a:srgbClr val="FF0000"/>
                </a:solidFill>
              </a:rPr>
              <a:t>на 2022-2025 годы»</a:t>
            </a:r>
            <a:br>
              <a:rPr lang="ru-RU" altLang="ru-RU" sz="2000" b="1" u="sng" dirty="0">
                <a:solidFill>
                  <a:srgbClr val="FFC000"/>
                </a:solidFill>
              </a:rPr>
            </a:br>
            <a:r>
              <a:rPr lang="ru-RU" altLang="ru-RU" sz="2000" b="1" dirty="0">
                <a:latin typeface="Monotype Corsiva" pitchFamily="66" charset="0"/>
              </a:rPr>
              <a:t>(тыс. рублей)</a:t>
            </a:r>
            <a:br>
              <a:rPr lang="ru-RU" altLang="ru-RU" sz="2000" b="1" dirty="0">
                <a:latin typeface="Monotype Corsiva" pitchFamily="66" charset="0"/>
              </a:rPr>
            </a:br>
            <a:br>
              <a:rPr lang="ru-RU" altLang="ru-RU" sz="2000" b="1" dirty="0">
                <a:latin typeface="Monotype Corsiva" pitchFamily="66" charset="0"/>
              </a:rPr>
            </a:br>
            <a:br>
              <a:rPr lang="ru-RU" altLang="ru-RU" sz="2000" b="1" i="1" dirty="0"/>
            </a:br>
            <a:endParaRPr lang="ru-RU" altLang="ru-RU" sz="2000" b="1" i="1" dirty="0"/>
          </a:p>
        </p:txBody>
      </p:sp>
      <p:graphicFrame>
        <p:nvGraphicFramePr>
          <p:cNvPr id="27651" name="Таблица 27650"/>
          <p:cNvGraphicFramePr/>
          <p:nvPr/>
        </p:nvGraphicFramePr>
        <p:xfrm>
          <a:off x="419100" y="2155825"/>
          <a:ext cx="8942388" cy="2609850"/>
        </p:xfrm>
        <a:graphic>
          <a:graphicData uri="http://schemas.openxmlformats.org/drawingml/2006/table">
            <a:tbl>
              <a:tblPr/>
              <a:tblGrid>
                <a:gridCol w="78184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3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497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Содержание территории муниципального образования</a:t>
                      </a:r>
                      <a:endParaRPr lang="ru-RU" altLang="en-US" sz="14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523" marR="9523" marT="9516" marB="0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2467,3</a:t>
                      </a:r>
                      <a:endParaRPr lang="ru-RU" altLang="en-US" sz="14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523" marR="9523" marT="9516" marB="0" anchor="b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497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Освещение улиц на территории и муниципального образования</a:t>
                      </a:r>
                      <a:endParaRPr lang="ru-RU" altLang="en-US" sz="14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523" marR="9523" marT="9516" marB="0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22027,2</a:t>
                      </a:r>
                      <a:endParaRPr lang="ru-RU" altLang="en-US" sz="14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523" marR="9523" marT="9516" marB="0" anchor="b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65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Содержание мест захоронения и организация ритуальных услуг на территории муниципального образования</a:t>
                      </a:r>
                      <a:endParaRPr lang="ru-RU" altLang="en-US" sz="14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523" marR="9523" marT="9516" marB="0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920,1</a:t>
                      </a:r>
                      <a:endParaRPr lang="ru-RU" altLang="en-US" sz="14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523" marR="9523" marT="9516" marB="0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497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Организация благоустройства территории и содержание объектов</a:t>
                      </a:r>
                      <a:endParaRPr lang="ru-RU" altLang="en-US" sz="14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523" marR="9523" marT="9516" marB="0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57000,7</a:t>
                      </a:r>
                      <a:endParaRPr lang="ru-RU" altLang="en-US" sz="14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523" marR="9523" marT="9516" marB="0" anchor="b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497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Развитие территории</a:t>
                      </a:r>
                      <a:endParaRPr lang="ru-RU" altLang="en-US" sz="14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523" marR="9523" marT="9516" marB="0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14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34460,7</a:t>
                      </a:r>
                      <a:endParaRPr lang="ru-RU" altLang="en-US" sz="14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523" marR="9523" marT="9516" marB="0" anchor="b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3387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fontAlgn="b" hangingPunct="1">
                        <a:buNone/>
                      </a:pPr>
                      <a:r>
                        <a:rPr sz="1400" b="1" dirty="0">
                          <a:latin typeface="Arial Cyr" pitchFamily="34" charset="0"/>
                        </a:rPr>
                        <a:t>   ИТОГО:</a:t>
                      </a:r>
                      <a:endParaRPr lang="ru-RU" altLang="en-US" sz="1400" b="1" dirty="0">
                        <a:latin typeface="Arial Cyr" pitchFamily="34" charset="0"/>
                      </a:endParaRPr>
                    </a:p>
                  </a:txBody>
                  <a:tcPr marL="9523" marR="9523" marT="9516" marB="0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r>
                        <a:rPr sz="1400" b="1" dirty="0">
                          <a:latin typeface="Arial Cyr" pitchFamily="34" charset="0"/>
                        </a:rPr>
                        <a:t>116876,1</a:t>
                      </a:r>
                      <a:endParaRPr lang="ru-RU" altLang="en-US" sz="1400" b="1" dirty="0">
                        <a:latin typeface="Arial Cyr" pitchFamily="34" charset="0"/>
                      </a:endParaRPr>
                    </a:p>
                  </a:txBody>
                  <a:tcPr marL="9523" marR="9523" marT="9516" marB="0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10-конечная звезда 7"/>
          <p:cNvSpPr/>
          <p:nvPr/>
        </p:nvSpPr>
        <p:spPr>
          <a:xfrm>
            <a:off x="7911480" y="230793"/>
            <a:ext cx="1994520" cy="1124744"/>
          </a:xfrm>
          <a:prstGeom prst="star10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defRPr>
            </a:lvl1pPr>
            <a:lvl2pPr marL="455930" lvl="1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3130" lvl="2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0330" lvl="3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7530" lvl="4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sz="16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Уточненный план</a:t>
            </a:r>
          </a:p>
          <a:p>
            <a:pPr lvl="0" algn="ctr" eaLnBrk="1" hangingPunct="1">
              <a:buNone/>
            </a:pPr>
            <a:r>
              <a:rPr sz="16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117115,1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20910" y="5517732"/>
            <a:ext cx="1656184" cy="606251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defRPr>
            </a:lvl1pPr>
            <a:lvl2pPr marL="455930" lvl="1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3130" lvl="2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0330" lvl="3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7530" lvl="4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b="1" dirty="0">
                <a:solidFill>
                  <a:srgbClr val="FFFFFF"/>
                </a:solidFill>
                <a:latin typeface="Times New Roman" panose="02020603050405020304" pitchFamily="18" charset="0"/>
              </a:rPr>
              <a:t>доля в общих расходах</a:t>
            </a:r>
          </a:p>
        </p:txBody>
      </p:sp>
      <p:sp>
        <p:nvSpPr>
          <p:cNvPr id="11" name="Овал 10"/>
          <p:cNvSpPr/>
          <p:nvPr/>
        </p:nvSpPr>
        <p:spPr>
          <a:xfrm>
            <a:off x="2687017" y="5595460"/>
            <a:ext cx="914400" cy="457200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40,9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857571" y="5517731"/>
            <a:ext cx="1656184" cy="606251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defRPr>
            </a:lvl1pPr>
            <a:lvl2pPr marL="455930" lvl="1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3130" lvl="2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0330" lvl="3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7530" lvl="4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b="1" dirty="0">
                <a:solidFill>
                  <a:srgbClr val="FFFFFF"/>
                </a:solidFill>
                <a:latin typeface="Times New Roman" panose="02020603050405020304" pitchFamily="18" charset="0"/>
              </a:rPr>
              <a:t>% исполнения</a:t>
            </a:r>
          </a:p>
        </p:txBody>
      </p:sp>
      <p:sp>
        <p:nvSpPr>
          <p:cNvPr id="13" name="Овал 12"/>
          <p:cNvSpPr/>
          <p:nvPr/>
        </p:nvSpPr>
        <p:spPr>
          <a:xfrm>
            <a:off x="5769909" y="5613908"/>
            <a:ext cx="914400" cy="457200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99,8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5"/>
          <p:cNvSpPr>
            <a:spLocks noGrp="1"/>
          </p:cNvSpPr>
          <p:nvPr>
            <p:ph type="title"/>
          </p:nvPr>
        </p:nvSpPr>
        <p:spPr>
          <a:xfrm>
            <a:off x="0" y="-122237"/>
            <a:ext cx="8596313" cy="1809750"/>
          </a:xfrm>
          <a:ln/>
        </p:spPr>
        <p:txBody>
          <a:bodyPr vert="horz" wrap="square" lIns="91440" tIns="45720" rIns="91440" bIns="45720" anchor="ctr" anchorCtr="0"/>
          <a:lstStyle/>
          <a:p>
            <a:pPr algn="ctr"/>
            <a:br>
              <a:rPr lang="ru-RU" altLang="ru-RU" sz="2000" b="1" dirty="0">
                <a:solidFill>
                  <a:srgbClr val="C00000"/>
                </a:solidFill>
                <a:latin typeface="Monotype Corsiva" pitchFamily="66" charset="0"/>
              </a:rPr>
            </a:br>
            <a:br>
              <a:rPr lang="ru-RU" altLang="ru-RU" sz="2000" b="1" dirty="0">
                <a:solidFill>
                  <a:srgbClr val="C00000"/>
                </a:solidFill>
                <a:latin typeface="Monotype Corsiva" pitchFamily="66" charset="0"/>
              </a:rPr>
            </a:br>
            <a:br>
              <a:rPr lang="ru-RU" altLang="ru-RU" sz="2000" b="1" dirty="0">
                <a:solidFill>
                  <a:srgbClr val="C00000"/>
                </a:solidFill>
                <a:latin typeface="Monotype Corsiva" pitchFamily="66" charset="0"/>
              </a:rPr>
            </a:br>
            <a:br>
              <a:rPr lang="ru-RU" altLang="ru-RU" sz="2000" b="1" dirty="0">
                <a:solidFill>
                  <a:srgbClr val="FF33CC"/>
                </a:solidFill>
                <a:latin typeface="Monotype Corsiva" pitchFamily="66" charset="0"/>
              </a:rPr>
            </a:br>
            <a:r>
              <a:rPr lang="ru-RU" altLang="ru-RU" sz="2000" b="1" dirty="0">
                <a:solidFill>
                  <a:srgbClr val="FF33CC"/>
                </a:solidFill>
                <a:latin typeface="Monotype Corsiva" pitchFamily="66" charset="0"/>
              </a:rPr>
              <a:t> </a:t>
            </a:r>
            <a:r>
              <a:rPr lang="ru-RU" altLang="ru-RU" sz="2000" b="1" u="sng" dirty="0">
                <a:solidFill>
                  <a:srgbClr val="FF0000"/>
                </a:solidFill>
              </a:rPr>
              <a:t>«Совершенствование системы управления и распоряжения </a:t>
            </a:r>
            <a:br>
              <a:rPr lang="ru-RU" altLang="ru-RU" sz="2000" b="1" u="sng" dirty="0">
                <a:solidFill>
                  <a:srgbClr val="FF0000"/>
                </a:solidFill>
              </a:rPr>
            </a:br>
            <a:r>
              <a:rPr lang="ru-RU" altLang="ru-RU" sz="2000" b="1" u="sng" dirty="0">
                <a:solidFill>
                  <a:srgbClr val="FF0000"/>
                </a:solidFill>
              </a:rPr>
              <a:t>земельно-имущественным комплексом города Старая Русса </a:t>
            </a:r>
            <a:br>
              <a:rPr lang="ru-RU" altLang="ru-RU" sz="2000" b="1" u="sng" dirty="0">
                <a:solidFill>
                  <a:srgbClr val="FF0000"/>
                </a:solidFill>
              </a:rPr>
            </a:br>
            <a:r>
              <a:rPr lang="ru-RU" altLang="ru-RU" sz="2000" b="1" u="sng" dirty="0">
                <a:solidFill>
                  <a:srgbClr val="FF0000"/>
                </a:solidFill>
              </a:rPr>
              <a:t>на 2022-2025 годы»</a:t>
            </a:r>
            <a:br>
              <a:rPr lang="ru-RU" altLang="ru-RU" sz="2000" b="1" u="sng" dirty="0">
                <a:solidFill>
                  <a:srgbClr val="FFC000"/>
                </a:solidFill>
              </a:rPr>
            </a:br>
            <a:r>
              <a:rPr lang="ru-RU" altLang="ru-RU" sz="2000" b="1" dirty="0">
                <a:latin typeface="Monotype Corsiva" pitchFamily="66" charset="0"/>
              </a:rPr>
              <a:t>(тыс. рублей)</a:t>
            </a:r>
            <a:br>
              <a:rPr lang="ru-RU" altLang="ru-RU" sz="2000" b="1" dirty="0">
                <a:latin typeface="Monotype Corsiva" pitchFamily="66" charset="0"/>
              </a:rPr>
            </a:br>
            <a:br>
              <a:rPr lang="ru-RU" altLang="ru-RU" sz="2000" b="1" dirty="0">
                <a:latin typeface="Monotype Corsiva" pitchFamily="66" charset="0"/>
              </a:rPr>
            </a:br>
            <a:br>
              <a:rPr lang="ru-RU" altLang="ru-RU" sz="2000" b="1" i="1" dirty="0"/>
            </a:br>
            <a:endParaRPr lang="ru-RU" altLang="ru-RU" sz="2000" b="1" i="1" dirty="0"/>
          </a:p>
        </p:txBody>
      </p:sp>
      <p:graphicFrame>
        <p:nvGraphicFramePr>
          <p:cNvPr id="28675" name="Таблица 28674"/>
          <p:cNvGraphicFramePr/>
          <p:nvPr/>
        </p:nvGraphicFramePr>
        <p:xfrm>
          <a:off x="169863" y="1555750"/>
          <a:ext cx="9228138" cy="3472187"/>
        </p:xfrm>
        <a:graphic>
          <a:graphicData uri="http://schemas.openxmlformats.org/drawingml/2006/table">
            <a:tbl>
              <a:tblPr/>
              <a:tblGrid>
                <a:gridCol w="92281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84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r>
                        <a:rPr b="1" dirty="0">
                          <a:solidFill>
                            <a:schemeClr val="bg1"/>
                          </a:solidFill>
                          <a:latin typeface="Arial Cyr" pitchFamily="34" charset="0"/>
                        </a:rPr>
                        <a:t>МЕРОПРИЯТИЯ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4" marR="9524" marT="9529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2F2F59">
                            <a:alpha val="100000"/>
                          </a:srgbClr>
                        </a:gs>
                        <a:gs pos="50000">
                          <a:srgbClr val="474782">
                            <a:alpha val="100000"/>
                          </a:srgbClr>
                        </a:gs>
                        <a:gs pos="100000">
                          <a:srgbClr val="56569C">
                            <a:alpha val="100000"/>
                          </a:srgbClr>
                        </a:gs>
                      </a:gsLst>
                      <a:path path="rect">
                        <a:fillToRect t="100000" r="10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416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fontAlgn="b" hangingPunct="1">
                        <a:buNone/>
                      </a:pPr>
                      <a:r>
                        <a:rPr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rPr>
                        <a:t>изготовление межевых планов по разделению земельных участков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4" marR="9524" marT="9529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2F2F59">
                            <a:alpha val="100000"/>
                          </a:srgbClr>
                        </a:gs>
                        <a:gs pos="50000">
                          <a:srgbClr val="474782">
                            <a:alpha val="100000"/>
                          </a:srgbClr>
                        </a:gs>
                        <a:gs pos="100000">
                          <a:srgbClr val="56569C">
                            <a:alpha val="100000"/>
                          </a:srgbClr>
                        </a:gs>
                      </a:gsLst>
                      <a:path path="rect">
                        <a:fillToRect t="100000" r="10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721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fontAlgn="b" hangingPunct="1">
                        <a:buNone/>
                      </a:pPr>
                      <a:r>
                        <a:rPr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rPr>
                        <a:t>оценка рыночной стоимости ежегодного размера арендной платы в отношении объектов недвижимости и земельных участков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524" marR="9524" marT="9529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2F2F59">
                            <a:alpha val="100000"/>
                          </a:srgbClr>
                        </a:gs>
                        <a:gs pos="50000">
                          <a:srgbClr val="474782">
                            <a:alpha val="100000"/>
                          </a:srgbClr>
                        </a:gs>
                        <a:gs pos="100000">
                          <a:srgbClr val="56569C">
                            <a:alpha val="100000"/>
                          </a:srgbClr>
                        </a:gs>
                      </a:gsLst>
                      <a:path path="rect">
                        <a:fillToRect t="100000" r="10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416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fontAlgn="b" hangingPunct="1">
                        <a:buNone/>
                      </a:pPr>
                      <a:r>
                        <a:rPr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rPr>
                        <a:t>проведение кадастровых работ по образованию земельных участков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4" marR="9524" marT="9529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2F2F59">
                            <a:alpha val="100000"/>
                          </a:srgbClr>
                        </a:gs>
                        <a:gs pos="50000">
                          <a:srgbClr val="474782">
                            <a:alpha val="100000"/>
                          </a:srgbClr>
                        </a:gs>
                        <a:gs pos="100000">
                          <a:srgbClr val="56569C">
                            <a:alpha val="100000"/>
                          </a:srgbClr>
                        </a:gs>
                      </a:gsLst>
                      <a:path path="rect">
                        <a:fillToRect t="100000" r="10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4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fontAlgn="b" hangingPunct="1">
                        <a:buNone/>
                      </a:pPr>
                      <a:r>
                        <a:rPr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rPr>
                        <a:t>проведение оценки прав собственности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524" marR="9524" marT="9529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2F2F59">
                            <a:alpha val="100000"/>
                          </a:srgbClr>
                        </a:gs>
                        <a:gs pos="50000">
                          <a:srgbClr val="474782">
                            <a:alpha val="100000"/>
                          </a:srgbClr>
                        </a:gs>
                        <a:gs pos="100000">
                          <a:srgbClr val="56569C">
                            <a:alpha val="100000"/>
                          </a:srgbClr>
                        </a:gs>
                      </a:gsLst>
                      <a:path path="rect">
                        <a:fillToRect t="100000" r="10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416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fontAlgn="b" hangingPunct="1">
                        <a:buNone/>
                      </a:pPr>
                      <a:r>
                        <a:rPr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rPr>
                        <a:t>проведение кадастровых работ по подготовке технических планов межквартальных проездов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4" marR="9524" marT="9529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2F2F59">
                            <a:alpha val="100000"/>
                          </a:srgbClr>
                        </a:gs>
                        <a:gs pos="50000">
                          <a:srgbClr val="474782">
                            <a:alpha val="100000"/>
                          </a:srgbClr>
                        </a:gs>
                        <a:gs pos="100000">
                          <a:srgbClr val="56569C">
                            <a:alpha val="100000"/>
                          </a:srgbClr>
                        </a:gs>
                      </a:gsLst>
                      <a:path path="rect">
                        <a:fillToRect t="100000" r="10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721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fontAlgn="b" hangingPunct="1">
                        <a:buNone/>
                      </a:pPr>
                      <a:r>
                        <a:rPr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rPr>
                        <a:t>проведение кадастровых работ для составления акта обследования для снятия объекта недвижимости с учета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4" marR="9524" marT="9529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2F2F59">
                            <a:alpha val="100000"/>
                          </a:srgbClr>
                        </a:gs>
                        <a:gs pos="50000">
                          <a:srgbClr val="474782">
                            <a:alpha val="100000"/>
                          </a:srgbClr>
                        </a:gs>
                        <a:gs pos="100000">
                          <a:srgbClr val="56569C">
                            <a:alpha val="100000"/>
                          </a:srgbClr>
                        </a:gs>
                      </a:gsLst>
                      <a:path path="rect">
                        <a:fillToRect t="100000" r="10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40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fontAlgn="b" hangingPunct="1">
                        <a:buNone/>
                      </a:pPr>
                      <a:r>
                        <a:rPr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rPr>
                        <a:t>получение свидетельств о праве на наследство (нотариальные)</a:t>
                      </a:r>
                      <a:endParaRPr lang="ru-RU" altLang="en-US" sz="16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524" marR="9524" marT="9529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2F2F59">
                            <a:alpha val="100000"/>
                          </a:srgbClr>
                        </a:gs>
                        <a:gs pos="50000">
                          <a:srgbClr val="474782">
                            <a:alpha val="100000"/>
                          </a:srgbClr>
                        </a:gs>
                        <a:gs pos="100000">
                          <a:srgbClr val="56569C">
                            <a:alpha val="100000"/>
                          </a:srgbClr>
                        </a:gs>
                      </a:gsLst>
                      <a:path path="rect">
                        <a:fillToRect t="100000" r="10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8101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fontAlgn="b" hangingPunct="1">
                        <a:buNone/>
                      </a:pPr>
                      <a:r>
                        <a:rPr b="1" dirty="0">
                          <a:solidFill>
                            <a:schemeClr val="bg1"/>
                          </a:solidFill>
                          <a:latin typeface="Arial Cyr" pitchFamily="34" charset="0"/>
                        </a:rPr>
                        <a:t>   ИТОГО: 358,4 тыс. рублей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4" marR="9524" marT="9529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2F2F59">
                            <a:alpha val="100000"/>
                          </a:srgbClr>
                        </a:gs>
                        <a:gs pos="50000">
                          <a:srgbClr val="474782">
                            <a:alpha val="100000"/>
                          </a:srgbClr>
                        </a:gs>
                        <a:gs pos="100000">
                          <a:srgbClr val="56569C">
                            <a:alpha val="100000"/>
                          </a:srgbClr>
                        </a:gs>
                      </a:gsLst>
                      <a:path path="rect">
                        <a:fillToRect t="100000" r="10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8" name="10-конечная звезда 7"/>
          <p:cNvSpPr/>
          <p:nvPr/>
        </p:nvSpPr>
        <p:spPr>
          <a:xfrm>
            <a:off x="7911480" y="230793"/>
            <a:ext cx="1994520" cy="1124744"/>
          </a:xfrm>
          <a:prstGeom prst="star10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defRPr>
            </a:lvl1pPr>
            <a:lvl2pPr marL="455930" lvl="1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3130" lvl="2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0330" lvl="3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7530" lvl="4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sz="16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Уточненный план</a:t>
            </a:r>
          </a:p>
          <a:p>
            <a:pPr lvl="0" algn="ctr" eaLnBrk="1" hangingPunct="1">
              <a:buNone/>
            </a:pPr>
            <a:r>
              <a:rPr sz="16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362,8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066275" y="5084902"/>
            <a:ext cx="1656184" cy="606251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defRPr>
            </a:lvl1pPr>
            <a:lvl2pPr marL="455930" lvl="1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3130" lvl="2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0330" lvl="3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7530" lvl="4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b="1" dirty="0">
                <a:solidFill>
                  <a:srgbClr val="FFFFFF"/>
                </a:solidFill>
                <a:latin typeface="Times New Roman" panose="02020603050405020304" pitchFamily="18" charset="0"/>
              </a:rPr>
              <a:t>доля в общих расходах</a:t>
            </a:r>
          </a:p>
        </p:txBody>
      </p:sp>
      <p:sp>
        <p:nvSpPr>
          <p:cNvPr id="11" name="Овал 10"/>
          <p:cNvSpPr/>
          <p:nvPr/>
        </p:nvSpPr>
        <p:spPr>
          <a:xfrm>
            <a:off x="2877396" y="5130800"/>
            <a:ext cx="914400" cy="457200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0,1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955785" y="5084078"/>
            <a:ext cx="1656184" cy="606251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defRPr>
            </a:lvl1pPr>
            <a:lvl2pPr marL="455930" lvl="1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3130" lvl="2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0330" lvl="3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7530" lvl="4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b="1" dirty="0">
                <a:solidFill>
                  <a:srgbClr val="FFFFFF"/>
                </a:solidFill>
                <a:latin typeface="Times New Roman" panose="02020603050405020304" pitchFamily="18" charset="0"/>
              </a:rPr>
              <a:t>% исполнения</a:t>
            </a:r>
          </a:p>
        </p:txBody>
      </p:sp>
      <p:sp>
        <p:nvSpPr>
          <p:cNvPr id="13" name="Овал 12"/>
          <p:cNvSpPr/>
          <p:nvPr/>
        </p:nvSpPr>
        <p:spPr>
          <a:xfrm>
            <a:off x="5769909" y="5134144"/>
            <a:ext cx="914400" cy="457200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98,8</a:t>
            </a:r>
          </a:p>
        </p:txBody>
      </p:sp>
      <p:sp>
        <p:nvSpPr>
          <p:cNvPr id="14" name="Загнутый угол 13"/>
          <p:cNvSpPr/>
          <p:nvPr/>
        </p:nvSpPr>
        <p:spPr>
          <a:xfrm>
            <a:off x="7899400" y="4965700"/>
            <a:ext cx="1416050" cy="646113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defRPr>
            </a:lvl1pPr>
            <a:lvl2pPr marL="455930" lvl="1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3130" lvl="2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0330" lvl="3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7530" lvl="4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sz="1600" b="1" dirty="0">
                <a:latin typeface="Times New Roman" panose="02020603050405020304" pitchFamily="18" charset="0"/>
              </a:rPr>
              <a:t>Отклонение</a:t>
            </a:r>
          </a:p>
          <a:p>
            <a:pPr lvl="0" algn="ctr" eaLnBrk="1" hangingPunct="1">
              <a:buNone/>
            </a:pPr>
            <a:r>
              <a:rPr sz="1600" b="1" dirty="0">
                <a:latin typeface="Times New Roman" panose="02020603050405020304" pitchFamily="18" charset="0"/>
              </a:rPr>
              <a:t>4,4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31825" y="6221413"/>
            <a:ext cx="8137525" cy="5207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defRPr>
            </a:lvl1pPr>
            <a:lvl2pPr marL="455930" lvl="1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3130" lvl="2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0330" lvl="3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7530" lvl="4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>
              <a:buNone/>
            </a:pPr>
            <a:r>
              <a:rPr dirty="0">
                <a:solidFill>
                  <a:srgbClr val="FFFFFF"/>
                </a:solidFill>
                <a:latin typeface="Times New Roman" panose="02020603050405020304" pitchFamily="18" charset="0"/>
              </a:rPr>
              <a:t>Экономия на мероприятиях</a:t>
            </a:r>
          </a:p>
          <a:p>
            <a:pPr lvl="0">
              <a:buNone/>
            </a:pPr>
            <a:endParaRPr dirty="0">
              <a:latin typeface="Times New Roman" panose="02020603050405020304" pitchFamily="18" charset="0"/>
            </a:endParaRPr>
          </a:p>
        </p:txBody>
      </p:sp>
      <p:sp>
        <p:nvSpPr>
          <p:cNvPr id="16" name="Стрелка углом 15"/>
          <p:cNvSpPr/>
          <p:nvPr/>
        </p:nvSpPr>
        <p:spPr>
          <a:xfrm rot="10800000">
            <a:off x="8769350" y="5618163"/>
            <a:ext cx="250825" cy="603250"/>
          </a:xfrm>
          <a:prstGeom prst="ben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5"/>
          <p:cNvSpPr>
            <a:spLocks noGrp="1"/>
          </p:cNvSpPr>
          <p:nvPr>
            <p:ph type="title"/>
          </p:nvPr>
        </p:nvSpPr>
        <p:spPr>
          <a:xfrm>
            <a:off x="0" y="0"/>
            <a:ext cx="8596313" cy="1809750"/>
          </a:xfrm>
          <a:ln/>
        </p:spPr>
        <p:txBody>
          <a:bodyPr vert="horz" wrap="square" lIns="91440" tIns="45720" rIns="91440" bIns="45720" anchor="ctr" anchorCtr="0"/>
          <a:lstStyle/>
          <a:p>
            <a:pPr algn="ctr"/>
            <a:br>
              <a:rPr lang="ru-RU" altLang="ru-RU" sz="2000" b="1" dirty="0">
                <a:solidFill>
                  <a:srgbClr val="C00000"/>
                </a:solidFill>
                <a:latin typeface="Monotype Corsiva" pitchFamily="66" charset="0"/>
              </a:rPr>
            </a:br>
            <a:br>
              <a:rPr lang="ru-RU" altLang="ru-RU" sz="2000" b="1" dirty="0">
                <a:solidFill>
                  <a:srgbClr val="C00000"/>
                </a:solidFill>
                <a:latin typeface="Monotype Corsiva" pitchFamily="66" charset="0"/>
              </a:rPr>
            </a:br>
            <a:br>
              <a:rPr lang="ru-RU" altLang="ru-RU" sz="2000" b="1" dirty="0">
                <a:solidFill>
                  <a:srgbClr val="C00000"/>
                </a:solidFill>
                <a:latin typeface="Monotype Corsiva" pitchFamily="66" charset="0"/>
              </a:rPr>
            </a:br>
            <a:br>
              <a:rPr lang="ru-RU" altLang="ru-RU" sz="2000" b="1" dirty="0">
                <a:solidFill>
                  <a:srgbClr val="FF33CC"/>
                </a:solidFill>
                <a:latin typeface="Monotype Corsiva" pitchFamily="66" charset="0"/>
              </a:rPr>
            </a:br>
            <a:r>
              <a:rPr lang="ru-RU" altLang="ru-RU" sz="2000" b="1" u="sng" dirty="0">
                <a:solidFill>
                  <a:srgbClr val="FF0000"/>
                </a:solidFill>
              </a:rPr>
              <a:t>«Развитие физической культуры и спорта в муниципальном образовании город Старая Русса на 2022-2025 годы»</a:t>
            </a:r>
            <a:br>
              <a:rPr lang="ru-RU" altLang="ru-RU" sz="2000" b="1" u="sng" dirty="0">
                <a:solidFill>
                  <a:srgbClr val="FFC000"/>
                </a:solidFill>
              </a:rPr>
            </a:br>
            <a:r>
              <a:rPr lang="ru-RU" altLang="ru-RU" sz="2000" b="1" dirty="0">
                <a:latin typeface="Monotype Corsiva" pitchFamily="66" charset="0"/>
              </a:rPr>
              <a:t>(тыс. рублей)</a:t>
            </a:r>
            <a:br>
              <a:rPr lang="ru-RU" altLang="ru-RU" sz="2000" b="1" dirty="0">
                <a:latin typeface="Monotype Corsiva" pitchFamily="66" charset="0"/>
              </a:rPr>
            </a:br>
            <a:br>
              <a:rPr lang="ru-RU" altLang="ru-RU" sz="2000" b="1" dirty="0">
                <a:latin typeface="Monotype Corsiva" pitchFamily="66" charset="0"/>
              </a:rPr>
            </a:br>
            <a:br>
              <a:rPr lang="ru-RU" altLang="ru-RU" sz="2000" b="1" i="1" dirty="0"/>
            </a:br>
            <a:endParaRPr lang="ru-RU" altLang="ru-RU" sz="2000" b="1" i="1" dirty="0"/>
          </a:p>
        </p:txBody>
      </p:sp>
      <p:graphicFrame>
        <p:nvGraphicFramePr>
          <p:cNvPr id="29699" name="Таблица 29698"/>
          <p:cNvGraphicFramePr/>
          <p:nvPr/>
        </p:nvGraphicFramePr>
        <p:xfrm>
          <a:off x="373063" y="2239963"/>
          <a:ext cx="8809038" cy="2238375"/>
        </p:xfrm>
        <a:graphic>
          <a:graphicData uri="http://schemas.openxmlformats.org/drawingml/2006/table">
            <a:tbl>
              <a:tblPr/>
              <a:tblGrid>
                <a:gridCol w="88090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19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r>
                        <a:rPr sz="20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rPr>
                        <a:t>Проведение спортивных мероприятий</a:t>
                      </a:r>
                      <a:endParaRPr lang="ru-RU" altLang="en-US" sz="2000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6" marR="9526" marT="9525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81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1921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fontAlgn="b" hangingPunct="1">
                        <a:buNone/>
                      </a:pPr>
                      <a:r>
                        <a:rPr b="1" dirty="0">
                          <a:solidFill>
                            <a:schemeClr val="bg1"/>
                          </a:solidFill>
                          <a:latin typeface="Arial Cyr" pitchFamily="34" charset="0"/>
                        </a:rPr>
                        <a:t>   ИТОГО: 300 тыс. рублей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6" marR="9526" marT="9525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81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10-конечная звезда 7"/>
          <p:cNvSpPr/>
          <p:nvPr/>
        </p:nvSpPr>
        <p:spPr>
          <a:xfrm>
            <a:off x="7911480" y="230793"/>
            <a:ext cx="1994520" cy="1124744"/>
          </a:xfrm>
          <a:prstGeom prst="star10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defRPr>
            </a:lvl1pPr>
            <a:lvl2pPr marL="455930" lvl="1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3130" lvl="2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0330" lvl="3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7530" lvl="4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sz="16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Уточненный план</a:t>
            </a:r>
          </a:p>
          <a:p>
            <a:pPr lvl="0" algn="ctr" eaLnBrk="1" hangingPunct="1">
              <a:buNone/>
            </a:pPr>
            <a:r>
              <a:rPr sz="16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300,0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972969" y="5961979"/>
            <a:ext cx="1656184" cy="606251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defRPr>
            </a:lvl1pPr>
            <a:lvl2pPr marL="455930" lvl="1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3130" lvl="2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0330" lvl="3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7530" lvl="4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b="1" dirty="0">
                <a:solidFill>
                  <a:srgbClr val="FFFFFF"/>
                </a:solidFill>
                <a:latin typeface="Times New Roman" panose="02020603050405020304" pitchFamily="18" charset="0"/>
              </a:rPr>
              <a:t>доля в общих расходах</a:t>
            </a:r>
          </a:p>
        </p:txBody>
      </p:sp>
      <p:sp>
        <p:nvSpPr>
          <p:cNvPr id="11" name="Овал 10"/>
          <p:cNvSpPr/>
          <p:nvPr/>
        </p:nvSpPr>
        <p:spPr>
          <a:xfrm>
            <a:off x="3010209" y="6022784"/>
            <a:ext cx="1132915" cy="457200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0,05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777273" y="5891983"/>
            <a:ext cx="1656184" cy="606251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defRPr>
            </a:lvl1pPr>
            <a:lvl2pPr marL="455930" lvl="1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3130" lvl="2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0330" lvl="3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7530" lvl="4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b="1" dirty="0">
                <a:solidFill>
                  <a:srgbClr val="FFFFFF"/>
                </a:solidFill>
                <a:latin typeface="Times New Roman" panose="02020603050405020304" pitchFamily="18" charset="0"/>
              </a:rPr>
              <a:t>% исполнения</a:t>
            </a:r>
          </a:p>
        </p:txBody>
      </p:sp>
      <p:sp>
        <p:nvSpPr>
          <p:cNvPr id="13" name="Овал 12"/>
          <p:cNvSpPr/>
          <p:nvPr/>
        </p:nvSpPr>
        <p:spPr>
          <a:xfrm>
            <a:off x="6997080" y="5966508"/>
            <a:ext cx="914400" cy="457200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100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5"/>
          <p:cNvSpPr>
            <a:spLocks noGrp="1"/>
          </p:cNvSpPr>
          <p:nvPr>
            <p:ph type="title"/>
          </p:nvPr>
        </p:nvSpPr>
        <p:spPr>
          <a:xfrm>
            <a:off x="0" y="230188"/>
            <a:ext cx="8596313" cy="1579562"/>
          </a:xfrm>
          <a:ln/>
        </p:spPr>
        <p:txBody>
          <a:bodyPr vert="horz" wrap="square" lIns="91440" tIns="45720" rIns="91440" bIns="45720" anchor="ctr" anchorCtr="0"/>
          <a:lstStyle/>
          <a:p>
            <a:pPr algn="ctr"/>
            <a:br>
              <a:rPr lang="ru-RU" altLang="ru-RU" sz="2000" b="1" dirty="0">
                <a:solidFill>
                  <a:srgbClr val="C00000"/>
                </a:solidFill>
                <a:latin typeface="Monotype Corsiva" pitchFamily="66" charset="0"/>
              </a:rPr>
            </a:br>
            <a:br>
              <a:rPr lang="ru-RU" altLang="ru-RU" sz="2000" b="1" dirty="0">
                <a:solidFill>
                  <a:srgbClr val="C00000"/>
                </a:solidFill>
                <a:latin typeface="Monotype Corsiva" pitchFamily="66" charset="0"/>
              </a:rPr>
            </a:br>
            <a:br>
              <a:rPr lang="ru-RU" altLang="ru-RU" sz="2000" b="1" dirty="0">
                <a:solidFill>
                  <a:srgbClr val="C00000"/>
                </a:solidFill>
                <a:latin typeface="Monotype Corsiva" pitchFamily="66" charset="0"/>
              </a:rPr>
            </a:br>
            <a:br>
              <a:rPr lang="ru-RU" altLang="ru-RU" sz="2000" b="1" dirty="0">
                <a:solidFill>
                  <a:srgbClr val="FF33CC"/>
                </a:solidFill>
                <a:latin typeface="Monotype Corsiva" pitchFamily="66" charset="0"/>
              </a:rPr>
            </a:br>
            <a:r>
              <a:rPr lang="ru-RU" altLang="ru-RU" sz="2000" b="1" u="sng" dirty="0">
                <a:solidFill>
                  <a:srgbClr val="FF0000"/>
                </a:solidFill>
              </a:rPr>
              <a:t>«Градостроительство и территориальное планирование муниципального образования город Старая Русса </a:t>
            </a:r>
            <a:br>
              <a:rPr lang="ru-RU" altLang="ru-RU" sz="2000" b="1" u="sng" dirty="0">
                <a:solidFill>
                  <a:srgbClr val="FF0000"/>
                </a:solidFill>
              </a:rPr>
            </a:br>
            <a:r>
              <a:rPr lang="ru-RU" altLang="ru-RU" sz="2000" b="1" u="sng" dirty="0">
                <a:solidFill>
                  <a:srgbClr val="FF0000"/>
                </a:solidFill>
              </a:rPr>
              <a:t>на 2022-2025 годы»</a:t>
            </a:r>
            <a:br>
              <a:rPr lang="ru-RU" altLang="ru-RU" sz="2000" b="1" u="sng" dirty="0">
                <a:solidFill>
                  <a:srgbClr val="FF0000"/>
                </a:solidFill>
              </a:rPr>
            </a:br>
            <a:r>
              <a:rPr lang="ru-RU" altLang="ru-RU" sz="2000" b="1" dirty="0">
                <a:latin typeface="Monotype Corsiva" pitchFamily="66" charset="0"/>
              </a:rPr>
              <a:t>(тыс. рублей)</a:t>
            </a:r>
            <a:br>
              <a:rPr lang="ru-RU" altLang="ru-RU" sz="2000" b="1" dirty="0">
                <a:latin typeface="Monotype Corsiva" pitchFamily="66" charset="0"/>
              </a:rPr>
            </a:br>
            <a:br>
              <a:rPr lang="ru-RU" altLang="ru-RU" sz="2000" b="1" dirty="0">
                <a:latin typeface="Monotype Corsiva" pitchFamily="66" charset="0"/>
              </a:rPr>
            </a:br>
            <a:br>
              <a:rPr lang="ru-RU" altLang="ru-RU" sz="2000" b="1" i="1" dirty="0"/>
            </a:br>
            <a:endParaRPr lang="ru-RU" altLang="ru-RU" sz="2000" b="1" i="1" dirty="0"/>
          </a:p>
        </p:txBody>
      </p:sp>
      <p:graphicFrame>
        <p:nvGraphicFramePr>
          <p:cNvPr id="30723" name="Таблица 30722"/>
          <p:cNvGraphicFramePr/>
          <p:nvPr/>
        </p:nvGraphicFramePr>
        <p:xfrm>
          <a:off x="771525" y="2068513"/>
          <a:ext cx="8248650" cy="3106742"/>
        </p:xfrm>
        <a:graphic>
          <a:graphicData uri="http://schemas.openxmlformats.org/drawingml/2006/table">
            <a:tbl>
              <a:tblPr/>
              <a:tblGrid>
                <a:gridCol w="7072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63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44538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fontAlgn="b" hangingPunct="1">
                        <a:buNone/>
                      </a:pPr>
                      <a:r>
                        <a:rPr sz="20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rPr>
                        <a:t>внесены изменения в Правила землепользования и застройки муниципального образования город Старая Русса</a:t>
                      </a:r>
                      <a:endParaRPr lang="ru-RU" altLang="en-US" sz="20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525" marR="9525" marT="9527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endParaRPr lang="ru-RU" altLang="en-US" sz="2000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5" marR="9525" marT="9527" marB="0" anchor="b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91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fontAlgn="b" hangingPunct="1">
                        <a:buNone/>
                      </a:pPr>
                      <a:r>
                        <a:rPr sz="20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rPr>
                        <a:t>внесены изменения в Генеральный план муниципального образования </a:t>
                      </a:r>
                      <a:endParaRPr lang="ru-RU" altLang="en-US" sz="20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525" marR="9525" marT="9527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endParaRPr lang="ru-RU" altLang="en-US" sz="2000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5" marR="9525" marT="9527" marB="0" anchor="b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941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fontAlgn="b" hangingPunct="1">
                        <a:buNone/>
                      </a:pPr>
                      <a:r>
                        <a:rPr sz="20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rPr>
                        <a:t>разработаны проекты планировки и проектов межевания</a:t>
                      </a:r>
                      <a:endParaRPr lang="ru-RU" altLang="en-US" sz="20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525" marR="9525" marT="9527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endParaRPr lang="ru-RU" altLang="en-US" sz="2000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5" marR="9525" marT="9527" marB="0" anchor="b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91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fontAlgn="b" hangingPunct="1">
                        <a:buNone/>
                      </a:pPr>
                      <a:r>
                        <a:rPr sz="20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</a:rPr>
                        <a:t>проведены работы по описанию местоположения границ территориальных зон</a:t>
                      </a:r>
                      <a:endParaRPr lang="ru-RU" altLang="en-US" sz="20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525" marR="9525" marT="9527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endParaRPr lang="ru-RU" altLang="en-US" sz="2000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5" marR="9525" marT="9527" marB="0" anchor="b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4538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fontAlgn="b" hangingPunct="1">
                        <a:buNone/>
                      </a:pPr>
                      <a:r>
                        <a:rPr b="1" dirty="0">
                          <a:solidFill>
                            <a:schemeClr val="bg1"/>
                          </a:solidFill>
                          <a:latin typeface="Arial Cyr" pitchFamily="34" charset="0"/>
                        </a:rPr>
                        <a:t>   ИТОГО: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5" marR="9525" marT="9527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r>
                        <a:rPr b="1" dirty="0">
                          <a:solidFill>
                            <a:schemeClr val="bg1"/>
                          </a:solidFill>
                          <a:latin typeface="Arial Cyr" pitchFamily="34" charset="0"/>
                        </a:rPr>
                        <a:t>1187,5</a:t>
                      </a:r>
                    </a:p>
                    <a:p>
                      <a:pPr lvl="0" algn="ctr" eaLnBrk="1" fontAlgn="b" hangingPunct="1">
                        <a:buNone/>
                      </a:pPr>
                      <a:endParaRPr lang="ru-RU" altLang="en-US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5" marR="9525" marT="9527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10-конечная звезда 7"/>
          <p:cNvSpPr/>
          <p:nvPr/>
        </p:nvSpPr>
        <p:spPr>
          <a:xfrm>
            <a:off x="7911480" y="230793"/>
            <a:ext cx="1994520" cy="1124744"/>
          </a:xfrm>
          <a:prstGeom prst="star10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defRPr>
            </a:lvl1pPr>
            <a:lvl2pPr marL="455930" lvl="1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3130" lvl="2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0330" lvl="3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7530" lvl="4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sz="16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Уточненный план</a:t>
            </a:r>
          </a:p>
          <a:p>
            <a:pPr lvl="0" algn="ctr" eaLnBrk="1" hangingPunct="1">
              <a:buNone/>
            </a:pPr>
            <a:r>
              <a:rPr sz="16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1187,5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71525" y="5301842"/>
            <a:ext cx="1895867" cy="729842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defRPr>
            </a:lvl1pPr>
            <a:lvl2pPr marL="455930" lvl="1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3130" lvl="2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0330" lvl="3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7530" lvl="4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b="1" dirty="0">
                <a:solidFill>
                  <a:srgbClr val="FFFFFF"/>
                </a:solidFill>
                <a:latin typeface="Times New Roman" panose="02020603050405020304" pitchFamily="18" charset="0"/>
              </a:rPr>
              <a:t>доля в общих расходах</a:t>
            </a:r>
          </a:p>
        </p:txBody>
      </p:sp>
      <p:sp>
        <p:nvSpPr>
          <p:cNvPr id="11" name="Овал 10"/>
          <p:cNvSpPr/>
          <p:nvPr/>
        </p:nvSpPr>
        <p:spPr>
          <a:xfrm>
            <a:off x="2852257" y="5301842"/>
            <a:ext cx="1065402" cy="729842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0,4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067759" y="5301842"/>
            <a:ext cx="1656184" cy="729842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defRPr>
            </a:lvl1pPr>
            <a:lvl2pPr marL="455930" lvl="1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3130" lvl="2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0330" lvl="3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7530" lvl="4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b="1" dirty="0">
                <a:solidFill>
                  <a:srgbClr val="FFFFFF"/>
                </a:solidFill>
                <a:latin typeface="Times New Roman" panose="02020603050405020304" pitchFamily="18" charset="0"/>
              </a:rPr>
              <a:t>% исполнения</a:t>
            </a:r>
          </a:p>
        </p:txBody>
      </p:sp>
      <p:sp>
        <p:nvSpPr>
          <p:cNvPr id="13" name="Овал 12"/>
          <p:cNvSpPr/>
          <p:nvPr/>
        </p:nvSpPr>
        <p:spPr>
          <a:xfrm>
            <a:off x="5943272" y="5301840"/>
            <a:ext cx="1065401" cy="729843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100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5"/>
          <p:cNvSpPr>
            <a:spLocks noGrp="1"/>
          </p:cNvSpPr>
          <p:nvPr>
            <p:ph type="title"/>
          </p:nvPr>
        </p:nvSpPr>
        <p:spPr>
          <a:xfrm>
            <a:off x="0" y="839788"/>
            <a:ext cx="8596313" cy="969962"/>
          </a:xfrm>
          <a:ln/>
        </p:spPr>
        <p:txBody>
          <a:bodyPr vert="horz" wrap="square" lIns="91440" tIns="45720" rIns="91440" bIns="45720" anchor="ctr" anchorCtr="0"/>
          <a:lstStyle/>
          <a:p>
            <a:pPr algn="ctr"/>
            <a:br>
              <a:rPr lang="ru-RU" altLang="ru-RU" sz="2000" b="1" dirty="0">
                <a:solidFill>
                  <a:srgbClr val="C00000"/>
                </a:solidFill>
                <a:latin typeface="Monotype Corsiva" pitchFamily="66" charset="0"/>
              </a:rPr>
            </a:br>
            <a:br>
              <a:rPr lang="ru-RU" altLang="ru-RU" sz="2000" b="1" dirty="0">
                <a:solidFill>
                  <a:srgbClr val="FF33CC"/>
                </a:solidFill>
                <a:latin typeface="Monotype Corsiva" pitchFamily="66" charset="0"/>
              </a:rPr>
            </a:br>
            <a:r>
              <a:rPr lang="ru-RU" altLang="ru-RU" sz="2000" b="1" u="sng" dirty="0">
                <a:solidFill>
                  <a:srgbClr val="FF0000"/>
                </a:solidFill>
              </a:rPr>
              <a:t>«Формирование современной городской среды </a:t>
            </a:r>
            <a:br>
              <a:rPr lang="ru-RU" altLang="ru-RU" sz="2000" b="1" u="sng" dirty="0">
                <a:solidFill>
                  <a:srgbClr val="FF0000"/>
                </a:solidFill>
              </a:rPr>
            </a:br>
            <a:r>
              <a:rPr lang="ru-RU" altLang="ru-RU" sz="2000" b="1" u="sng" dirty="0">
                <a:solidFill>
                  <a:srgbClr val="FF0000"/>
                </a:solidFill>
              </a:rPr>
              <a:t>муниципального образования город Старая Русса </a:t>
            </a:r>
            <a:br>
              <a:rPr lang="ru-RU" altLang="ru-RU" sz="2000" b="1" u="sng" dirty="0">
                <a:solidFill>
                  <a:srgbClr val="FF0000"/>
                </a:solidFill>
              </a:rPr>
            </a:br>
            <a:r>
              <a:rPr lang="ru-RU" altLang="ru-RU" sz="2000" b="1" u="sng" dirty="0">
                <a:solidFill>
                  <a:srgbClr val="FF0000"/>
                </a:solidFill>
              </a:rPr>
              <a:t>на 2022-2025 годы»</a:t>
            </a:r>
            <a:br>
              <a:rPr lang="ru-RU" altLang="ru-RU" sz="2000" b="1" u="sng" dirty="0">
                <a:solidFill>
                  <a:srgbClr val="FFC000"/>
                </a:solidFill>
              </a:rPr>
            </a:br>
            <a:r>
              <a:rPr lang="ru-RU" altLang="ru-RU" sz="2000" b="1" dirty="0">
                <a:latin typeface="Monotype Corsiva" pitchFamily="66" charset="0"/>
              </a:rPr>
              <a:t>(тыс. рублей)</a:t>
            </a:r>
            <a:br>
              <a:rPr lang="ru-RU" altLang="ru-RU" sz="2000" b="1" dirty="0">
                <a:latin typeface="Monotype Corsiva" pitchFamily="66" charset="0"/>
              </a:rPr>
            </a:br>
            <a:br>
              <a:rPr lang="ru-RU" altLang="ru-RU" sz="2000" b="1" dirty="0">
                <a:latin typeface="Monotype Corsiva" pitchFamily="66" charset="0"/>
              </a:rPr>
            </a:br>
            <a:br>
              <a:rPr lang="ru-RU" altLang="ru-RU" sz="2000" b="1" i="1" dirty="0"/>
            </a:br>
            <a:endParaRPr lang="ru-RU" altLang="ru-RU" sz="2000" b="1" i="1" dirty="0"/>
          </a:p>
        </p:txBody>
      </p:sp>
      <p:graphicFrame>
        <p:nvGraphicFramePr>
          <p:cNvPr id="31747" name="Таблица 31746"/>
          <p:cNvGraphicFramePr/>
          <p:nvPr/>
        </p:nvGraphicFramePr>
        <p:xfrm>
          <a:off x="828675" y="2220913"/>
          <a:ext cx="8248650" cy="2691769"/>
        </p:xfrm>
        <a:graphic>
          <a:graphicData uri="http://schemas.openxmlformats.org/drawingml/2006/table">
            <a:tbl>
              <a:tblPr/>
              <a:tblGrid>
                <a:gridCol w="7072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63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668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благоустройство общественной территории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5" marR="9525" marT="9529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6361,1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5" marR="9525" marT="9529" marB="0" anchor="b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721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благоустройство дворовых территорий многоквартирных домов на территории муниципального образования город Старая Русса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5" marR="9525" marT="9529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10375,8</a:t>
                      </a:r>
                      <a:endParaRPr lang="ru-RU" altLang="en-US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5" marR="9525" marT="9529" marB="0" anchor="b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68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fontAlgn="b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   ИТОГО:</a:t>
                      </a:r>
                      <a:endParaRPr lang="ru-RU" altLang="en-US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525" marR="9525" marT="9529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16736,9</a:t>
                      </a:r>
                      <a:endParaRPr lang="ru-RU" altLang="en-US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525" marR="9525" marT="9529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10-конечная звезда 7"/>
          <p:cNvSpPr/>
          <p:nvPr/>
        </p:nvSpPr>
        <p:spPr>
          <a:xfrm>
            <a:off x="7911480" y="230793"/>
            <a:ext cx="1994520" cy="1124744"/>
          </a:xfrm>
          <a:prstGeom prst="star10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defRPr>
            </a:lvl1pPr>
            <a:lvl2pPr marL="455930" lvl="1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3130" lvl="2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0330" lvl="3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7530" lvl="4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sz="16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Уточненный план</a:t>
            </a:r>
          </a:p>
          <a:p>
            <a:pPr lvl="0" algn="ctr" eaLnBrk="1" hangingPunct="1">
              <a:buNone/>
            </a:pPr>
            <a:r>
              <a:rPr sz="16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18599,4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972969" y="5850012"/>
            <a:ext cx="1656184" cy="606251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defRPr>
            </a:lvl1pPr>
            <a:lvl2pPr marL="455930" lvl="1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3130" lvl="2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0330" lvl="3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7530" lvl="4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b="1" dirty="0">
                <a:solidFill>
                  <a:srgbClr val="FFFFFF"/>
                </a:solidFill>
                <a:latin typeface="Times New Roman" panose="02020603050405020304" pitchFamily="18" charset="0"/>
              </a:rPr>
              <a:t>доля в общих расходах</a:t>
            </a:r>
          </a:p>
        </p:txBody>
      </p:sp>
      <p:sp>
        <p:nvSpPr>
          <p:cNvPr id="11" name="Овал 10"/>
          <p:cNvSpPr/>
          <p:nvPr/>
        </p:nvSpPr>
        <p:spPr>
          <a:xfrm>
            <a:off x="3041385" y="5924537"/>
            <a:ext cx="914400" cy="457200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5,8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124908" y="5873472"/>
            <a:ext cx="1656184" cy="606251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defRPr>
            </a:lvl1pPr>
            <a:lvl2pPr marL="455930" lvl="1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3130" lvl="2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0330" lvl="3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7530" lvl="4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b="1" dirty="0">
                <a:solidFill>
                  <a:srgbClr val="FFFFFF"/>
                </a:solidFill>
                <a:latin typeface="Times New Roman" panose="02020603050405020304" pitchFamily="18" charset="0"/>
              </a:rPr>
              <a:t>% исполнения</a:t>
            </a:r>
          </a:p>
        </p:txBody>
      </p:sp>
      <p:sp>
        <p:nvSpPr>
          <p:cNvPr id="13" name="Овал 12"/>
          <p:cNvSpPr/>
          <p:nvPr/>
        </p:nvSpPr>
        <p:spPr>
          <a:xfrm>
            <a:off x="5950215" y="5924537"/>
            <a:ext cx="914400" cy="457200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90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5"/>
          <p:cNvSpPr>
            <a:spLocks noGrp="1"/>
          </p:cNvSpPr>
          <p:nvPr>
            <p:ph type="title"/>
          </p:nvPr>
        </p:nvSpPr>
        <p:spPr>
          <a:xfrm>
            <a:off x="0" y="839788"/>
            <a:ext cx="8596313" cy="969962"/>
          </a:xfrm>
          <a:ln/>
        </p:spPr>
        <p:txBody>
          <a:bodyPr vert="horz" wrap="square" lIns="91440" tIns="45720" rIns="91440" bIns="45720" anchor="ctr" anchorCtr="0"/>
          <a:lstStyle/>
          <a:p>
            <a:pPr algn="ctr"/>
            <a:br>
              <a:rPr lang="ru-RU" altLang="ru-RU" sz="2000" b="1" dirty="0">
                <a:solidFill>
                  <a:srgbClr val="C00000"/>
                </a:solidFill>
                <a:latin typeface="Monotype Corsiva" pitchFamily="66" charset="0"/>
              </a:rPr>
            </a:br>
            <a:br>
              <a:rPr lang="ru-RU" altLang="ru-RU" sz="2000" b="1" dirty="0">
                <a:solidFill>
                  <a:srgbClr val="FF33CC"/>
                </a:solidFill>
                <a:latin typeface="Monotype Corsiva" pitchFamily="66" charset="0"/>
              </a:rPr>
            </a:br>
            <a:r>
              <a:rPr lang="ru-RU" altLang="ru-RU" sz="2000" b="1" u="sng" dirty="0">
                <a:solidFill>
                  <a:srgbClr val="FF0000"/>
                </a:solidFill>
              </a:rPr>
              <a:t>«Восстановление воинских захоронений на территории </a:t>
            </a:r>
            <a:br>
              <a:rPr lang="ru-RU" altLang="ru-RU" sz="2000" b="1" u="sng" dirty="0">
                <a:solidFill>
                  <a:srgbClr val="FF0000"/>
                </a:solidFill>
              </a:rPr>
            </a:br>
            <a:r>
              <a:rPr lang="ru-RU" altLang="ru-RU" sz="2000" b="1" u="sng" dirty="0">
                <a:solidFill>
                  <a:srgbClr val="FF0000"/>
                </a:solidFill>
              </a:rPr>
              <a:t>муниципального образования город Старая Русса </a:t>
            </a:r>
            <a:br>
              <a:rPr lang="ru-RU" altLang="ru-RU" sz="2000" b="1" u="sng" dirty="0">
                <a:solidFill>
                  <a:srgbClr val="FF0000"/>
                </a:solidFill>
              </a:rPr>
            </a:br>
            <a:r>
              <a:rPr lang="ru-RU" altLang="ru-RU" sz="2000" b="1" u="sng" dirty="0">
                <a:solidFill>
                  <a:srgbClr val="FF0000"/>
                </a:solidFill>
              </a:rPr>
              <a:t>на 2022-2025 годы»</a:t>
            </a:r>
            <a:br>
              <a:rPr lang="ru-RU" altLang="ru-RU" sz="2000" b="1" u="sng" dirty="0">
                <a:solidFill>
                  <a:srgbClr val="FFC000"/>
                </a:solidFill>
              </a:rPr>
            </a:br>
            <a:r>
              <a:rPr lang="ru-RU" altLang="ru-RU" sz="2000" b="1" dirty="0">
                <a:latin typeface="Monotype Corsiva" pitchFamily="66" charset="0"/>
              </a:rPr>
              <a:t>(тыс. рублей)</a:t>
            </a:r>
            <a:br>
              <a:rPr lang="ru-RU" altLang="ru-RU" sz="2000" b="1" dirty="0">
                <a:latin typeface="Monotype Corsiva" pitchFamily="66" charset="0"/>
              </a:rPr>
            </a:br>
            <a:br>
              <a:rPr lang="ru-RU" altLang="ru-RU" sz="2000" b="1" dirty="0">
                <a:latin typeface="Monotype Corsiva" pitchFamily="66" charset="0"/>
              </a:rPr>
            </a:br>
            <a:br>
              <a:rPr lang="ru-RU" altLang="ru-RU" sz="2000" b="1" i="1" dirty="0"/>
            </a:br>
            <a:endParaRPr lang="ru-RU" altLang="ru-RU" sz="2000" b="1" i="1" dirty="0"/>
          </a:p>
        </p:txBody>
      </p:sp>
      <p:graphicFrame>
        <p:nvGraphicFramePr>
          <p:cNvPr id="32771" name="Таблица 32770"/>
          <p:cNvGraphicFramePr/>
          <p:nvPr/>
        </p:nvGraphicFramePr>
        <p:xfrm>
          <a:off x="828675" y="2220913"/>
          <a:ext cx="8248650" cy="2133600"/>
        </p:xfrm>
        <a:graphic>
          <a:graphicData uri="http://schemas.openxmlformats.org/drawingml/2006/table">
            <a:tbl>
              <a:tblPr/>
              <a:tblGrid>
                <a:gridCol w="7072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63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668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Мероприятия по благоустройству воинского захоронения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5" marR="9525" marT="953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64D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1662,2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5" marR="9525" marT="9530" marB="0" anchor="b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6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68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fontAlgn="b" hangingPunct="1">
                        <a:buNone/>
                      </a:pPr>
                      <a:r>
                        <a:rPr b="1" dirty="0">
                          <a:solidFill>
                            <a:schemeClr val="bg1"/>
                          </a:solidFill>
                          <a:latin typeface="Arial Cyr" pitchFamily="34" charset="0"/>
                        </a:rPr>
                        <a:t>   ИТОГО: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5" marR="9525" marT="953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64D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</a:defRPr>
                      </a:lvl1pPr>
                      <a:lvl2pPr marL="455930" lvl="1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2pPr>
                      <a:lvl3pPr marL="913130" lvl="2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3pPr>
                      <a:lvl4pPr marL="1370330" lvl="3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4pPr>
                      <a:lvl5pPr marL="1827530" lvl="4" indent="127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b" hangingPunct="1">
                        <a:buNone/>
                      </a:pPr>
                      <a:r>
                        <a:rPr b="1" dirty="0">
                          <a:solidFill>
                            <a:schemeClr val="bg1"/>
                          </a:solidFill>
                          <a:latin typeface="Arial Cyr" pitchFamily="34" charset="0"/>
                        </a:rPr>
                        <a:t>1662,2</a:t>
                      </a:r>
                      <a:endParaRPr lang="ru-RU" altLang="en-US" b="1" dirty="0">
                        <a:solidFill>
                          <a:schemeClr val="bg1"/>
                        </a:solidFill>
                        <a:latin typeface="Arial Cyr" pitchFamily="34" charset="0"/>
                      </a:endParaRPr>
                    </a:p>
                  </a:txBody>
                  <a:tcPr marL="9525" marR="9525" marT="953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6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10-конечная звезда 7"/>
          <p:cNvSpPr/>
          <p:nvPr/>
        </p:nvSpPr>
        <p:spPr>
          <a:xfrm>
            <a:off x="7911480" y="230793"/>
            <a:ext cx="1994520" cy="1124744"/>
          </a:xfrm>
          <a:prstGeom prst="star10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defRPr>
            </a:lvl1pPr>
            <a:lvl2pPr marL="455930" lvl="1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3130" lvl="2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0330" lvl="3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7530" lvl="4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sz="16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Уточненный план</a:t>
            </a:r>
          </a:p>
          <a:p>
            <a:pPr lvl="0" algn="ctr" eaLnBrk="1" hangingPunct="1">
              <a:buNone/>
            </a:pPr>
            <a:r>
              <a:rPr sz="16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1662,2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972969" y="5850012"/>
            <a:ext cx="1656184" cy="606251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defRPr>
            </a:lvl1pPr>
            <a:lvl2pPr marL="455930" lvl="1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3130" lvl="2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0330" lvl="3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7530" lvl="4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b="1" dirty="0">
                <a:solidFill>
                  <a:srgbClr val="FFFFFF"/>
                </a:solidFill>
                <a:latin typeface="Times New Roman" panose="02020603050405020304" pitchFamily="18" charset="0"/>
              </a:rPr>
              <a:t>доля в общих расходах</a:t>
            </a:r>
          </a:p>
        </p:txBody>
      </p:sp>
      <p:sp>
        <p:nvSpPr>
          <p:cNvPr id="11" name="Овал 10"/>
          <p:cNvSpPr/>
          <p:nvPr/>
        </p:nvSpPr>
        <p:spPr>
          <a:xfrm>
            <a:off x="3041385" y="5924537"/>
            <a:ext cx="914400" cy="457200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0,6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124908" y="5873472"/>
            <a:ext cx="1656184" cy="606251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</a:defRPr>
            </a:lvl1pPr>
            <a:lvl2pPr marL="455930" lvl="1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3130" lvl="2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0330" lvl="3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7530" lvl="4" indent="127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b="1" dirty="0">
                <a:solidFill>
                  <a:srgbClr val="FFFFFF"/>
                </a:solidFill>
                <a:latin typeface="Times New Roman" panose="02020603050405020304" pitchFamily="18" charset="0"/>
              </a:rPr>
              <a:t>% исполнения</a:t>
            </a:r>
          </a:p>
        </p:txBody>
      </p:sp>
      <p:sp>
        <p:nvSpPr>
          <p:cNvPr id="13" name="Овал 12"/>
          <p:cNvSpPr/>
          <p:nvPr/>
        </p:nvSpPr>
        <p:spPr>
          <a:xfrm>
            <a:off x="5950215" y="5924537"/>
            <a:ext cx="914400" cy="457200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100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5"/>
          <p:cNvSpPr>
            <a:spLocks noGrp="1"/>
          </p:cNvSpPr>
          <p:nvPr>
            <p:ph type="title"/>
          </p:nvPr>
        </p:nvSpPr>
        <p:spPr>
          <a:xfrm>
            <a:off x="1008063" y="709613"/>
            <a:ext cx="8596312" cy="969962"/>
          </a:xfrm>
          <a:ln/>
        </p:spPr>
        <p:txBody>
          <a:bodyPr vert="horz" wrap="square" lIns="91440" tIns="45720" rIns="91440" bIns="45720" anchor="ctr" anchorCtr="0"/>
          <a:lstStyle/>
          <a:p>
            <a:pPr algn="ctr"/>
            <a:br>
              <a:rPr lang="ru-RU" altLang="ru-RU" sz="2000" b="1" dirty="0">
                <a:solidFill>
                  <a:srgbClr val="C00000"/>
                </a:solidFill>
                <a:latin typeface="Monotype Corsiva" pitchFamily="66" charset="0"/>
              </a:rPr>
            </a:br>
            <a:br>
              <a:rPr lang="ru-RU" altLang="ru-RU" sz="2000" b="1" dirty="0">
                <a:solidFill>
                  <a:srgbClr val="FF33CC"/>
                </a:solidFill>
                <a:latin typeface="Monotype Corsiva" pitchFamily="66" charset="0"/>
              </a:rPr>
            </a:br>
            <a:r>
              <a:rPr lang="ru-RU" altLang="ru-RU" sz="2400" b="1" u="sng" dirty="0"/>
              <a:t>Муниципальный долг бюджета города Старая Русса</a:t>
            </a:r>
            <a:br>
              <a:rPr lang="ru-RU" altLang="ru-RU" sz="2000" b="1" u="sng" dirty="0">
                <a:solidFill>
                  <a:srgbClr val="FFC000"/>
                </a:solidFill>
              </a:rPr>
            </a:br>
            <a:r>
              <a:rPr lang="ru-RU" altLang="ru-RU" sz="2000" b="1" dirty="0">
                <a:latin typeface="Monotype Corsiva" pitchFamily="66" charset="0"/>
              </a:rPr>
              <a:t>(тыс. рублей)</a:t>
            </a:r>
            <a:br>
              <a:rPr lang="ru-RU" altLang="ru-RU" sz="2000" b="1" dirty="0">
                <a:latin typeface="Monotype Corsiva" pitchFamily="66" charset="0"/>
              </a:rPr>
            </a:br>
            <a:br>
              <a:rPr lang="ru-RU" altLang="ru-RU" sz="2000" b="1" dirty="0">
                <a:latin typeface="Monotype Corsiva" pitchFamily="66" charset="0"/>
              </a:rPr>
            </a:br>
            <a:br>
              <a:rPr lang="ru-RU" altLang="ru-RU" sz="2000" b="1" i="1" dirty="0"/>
            </a:br>
            <a:endParaRPr lang="ru-RU" altLang="ru-RU" sz="2000" b="1" i="1" dirty="0"/>
          </a:p>
        </p:txBody>
      </p:sp>
      <p:pic>
        <p:nvPicPr>
          <p:cNvPr id="33795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10113"/>
            <a:ext cx="3489325" cy="2149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79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463"/>
            <a:ext cx="1001713" cy="1073150"/>
          </a:xfrm>
          <a:prstGeom prst="rect">
            <a:avLst/>
          </a:prstGeom>
          <a:solidFill>
            <a:srgbClr val="FFFFFF"/>
          </a:solidFill>
          <a:ln w="0" cap="flat" cmpd="sng">
            <a:solidFill>
              <a:srgbClr val="808080"/>
            </a:solidFill>
            <a:prstDash val="solid"/>
            <a:miter/>
            <a:headEnd type="none" w="med" len="med"/>
            <a:tailEnd type="none" w="med" len="med"/>
          </a:ln>
        </p:spPr>
      </p:pic>
      <p:graphicFrame>
        <p:nvGraphicFramePr>
          <p:cNvPr id="33797" name="Диаграмма 2"/>
          <p:cNvGraphicFramePr/>
          <p:nvPr/>
        </p:nvGraphicFramePr>
        <p:xfrm>
          <a:off x="927100" y="1962150"/>
          <a:ext cx="8978900" cy="319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8979535" imgH="3206750" progId="Excel.Chart.8">
                  <p:embed/>
                </p:oleObj>
              </mc:Choice>
              <mc:Fallback>
                <p:oleObj r:id="rId4" imgW="8979535" imgH="3206750" progId="Excel.Chart.8">
                  <p:embed/>
                  <p:pic>
                    <p:nvPicPr>
                      <p:cNvPr id="0" name="Изображение 3079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27100" y="1962150"/>
                        <a:ext cx="8978900" cy="31972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 marL="0" indent="0" algn="r" defTabSz="913130" eaLnBrk="1" hangingPunct="1">
              <a:spcBef>
                <a:spcPct val="0"/>
              </a:spcBef>
              <a:buNone/>
            </a:pPr>
            <a:fld id="{9A0DB2DC-4C9A-4742-B13C-FB6460FD3503}" type="slidenum">
              <a:rPr lang="ru-RU" altLang="ru-RU" sz="1400" dirty="0">
                <a:cs typeface="Arial" panose="020B0604020202020204" pitchFamily="34" charset="0"/>
              </a:rPr>
              <a:t>28</a:t>
            </a:fld>
            <a:endParaRPr lang="ru-RU" altLang="ru-RU" sz="1400" dirty="0"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163" name="Rectangle 3"/>
          <p:cNvSpPr>
            <a:spLocks noGrp="1"/>
          </p:cNvSpPr>
          <p:nvPr>
            <p:ph idx="1"/>
          </p:nvPr>
        </p:nvSpPr>
        <p:spPr>
          <a:xfrm>
            <a:off x="347663" y="5962650"/>
            <a:ext cx="8915400" cy="738188"/>
          </a:xfrm>
          <a:ln/>
        </p:spPr>
        <p:txBody>
          <a:bodyPr vert="horz" wrap="square" lIns="91440" tIns="45720" rIns="91440" bIns="45720" anchor="t" anchorCtr="0"/>
          <a:lstStyle/>
          <a:p>
            <a:pPr marL="0" indent="354330" algn="ctr" defTabSz="913130" eaLnBrk="1" hangingPunct="1">
              <a:buNone/>
            </a:pPr>
            <a:r>
              <a:rPr lang="ru-RU" altLang="ru-RU" sz="4400" b="1" dirty="0"/>
              <a:t>Благодарим за внимание!</a:t>
            </a:r>
          </a:p>
          <a:p>
            <a:pPr marL="0" indent="354330" algn="ctr" defTabSz="913130" eaLnBrk="1" hangingPunct="1">
              <a:buNone/>
            </a:pPr>
            <a:endParaRPr lang="ru-RU" altLang="ru-RU" sz="4000" b="1" dirty="0">
              <a:solidFill>
                <a:schemeClr val="accent2"/>
              </a:solidFill>
            </a:endParaRPr>
          </a:p>
        </p:txBody>
      </p:sp>
      <p:pic>
        <p:nvPicPr>
          <p:cNvPr id="34820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3337"/>
            <a:ext cx="9906000" cy="61325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AEFFF2-0F16-C8BC-A1FD-294122A30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br>
              <a:rPr lang="ru-RU" altLang="ru-RU" sz="2400" b="1" dirty="0">
                <a:latin typeface="Calibri" panose="020F0502020204030204" pitchFamily="34" charset="0"/>
              </a:rPr>
            </a:br>
            <a:r>
              <a:rPr lang="ru-RU" altLang="ru-RU" sz="2400" b="1" dirty="0">
                <a:latin typeface="Calibri" panose="020F0502020204030204" pitchFamily="34" charset="0"/>
              </a:rPr>
              <a:t> ПОНЯТИЕ    «БЮДЖЕТ»</a:t>
            </a:r>
            <a:br>
              <a:rPr lang="ru-RU" altLang="ru-RU" sz="1050" b="1" dirty="0">
                <a:latin typeface="Calibri" panose="020F0502020204030204" pitchFamily="34" charset="0"/>
              </a:rPr>
            </a:br>
            <a:br>
              <a:rPr lang="ru-RU" altLang="ru-RU" sz="1050" b="1" dirty="0">
                <a:latin typeface="Calibri" panose="020F0502020204030204" pitchFamily="34" charset="0"/>
              </a:rPr>
            </a:br>
            <a:r>
              <a:rPr lang="ru-RU" altLang="ru-RU" sz="1050" b="1" dirty="0">
                <a:latin typeface="Calibri" panose="020F0502020204030204" pitchFamily="34" charset="0"/>
              </a:rPr>
              <a:t>                    </a:t>
            </a:r>
            <a:r>
              <a:rPr lang="ru-RU" sz="2400" b="1" dirty="0"/>
              <a:t>Бюджет </a:t>
            </a:r>
            <a:r>
              <a:rPr lang="ru-RU" sz="2400" dirty="0"/>
              <a:t>- в переводе со </a:t>
            </a:r>
            <a:r>
              <a:rPr lang="ru-RU" sz="2400" dirty="0" err="1"/>
              <a:t>старонормандского</a:t>
            </a:r>
            <a:r>
              <a:rPr lang="ru-RU" sz="2400" dirty="0"/>
              <a:t> </a:t>
            </a:r>
            <a:r>
              <a:rPr lang="ru-RU" sz="2400" dirty="0" err="1"/>
              <a:t>bougette</a:t>
            </a:r>
            <a:r>
              <a:rPr lang="ru-RU" sz="2400" dirty="0"/>
              <a:t> – это сумка, кошелёк, мешок с деньгами.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4B4E7EF-23FD-05ED-76BB-C796C04426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775" y="1981200"/>
            <a:ext cx="3322638" cy="3886200"/>
          </a:xfrm>
        </p:spPr>
        <p:txBody>
          <a:bodyPr/>
          <a:lstStyle/>
          <a:p>
            <a:pPr marL="0" indent="0" algn="ctr">
              <a:buFont typeface="Wingdings" panose="05000000000000000000" pitchFamily="2" charset="2"/>
              <a:buNone/>
              <a:defRPr/>
            </a:pPr>
            <a:r>
              <a:rPr lang="ru-RU" sz="2400" dirty="0"/>
              <a:t>Бюджет</a:t>
            </a:r>
            <a:r>
              <a:rPr lang="ru-RU" sz="2400" b="1" dirty="0"/>
              <a:t> </a:t>
            </a:r>
            <a:r>
              <a:rPr lang="ru-RU" sz="2400" dirty="0"/>
              <a:t>– это схема расходов и доходов определенного лица, бизнеса, семьи или государства, которая утверждается строго на определенный период времени. 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8196" name="Номер слайда 3">
            <a:extLst>
              <a:ext uri="{FF2B5EF4-FFF2-40B4-BE49-F238E27FC236}">
                <a16:creationId xmlns:a16="http://schemas.microsoft.com/office/drawing/2014/main" id="{BA3E630E-91CC-390C-982C-1BAC311A78E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09D2BC8-6352-4FA6-BD08-DFF337539931}" type="slidenum">
              <a:rPr lang="ru-RU" altLang="ru-RU" smtClean="0"/>
              <a:pPr/>
              <a:t>3</a:t>
            </a:fld>
            <a:endParaRPr lang="ru-RU" altLang="ru-RU"/>
          </a:p>
        </p:txBody>
      </p:sp>
      <p:pic>
        <p:nvPicPr>
          <p:cNvPr id="8197" name="Рисунок 4">
            <a:extLst>
              <a:ext uri="{FF2B5EF4-FFF2-40B4-BE49-F238E27FC236}">
                <a16:creationId xmlns:a16="http://schemas.microsoft.com/office/drawing/2014/main" id="{5ACF27F7-60B4-56DC-0165-6E1A6E77CC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9638" y="2324100"/>
            <a:ext cx="2927350" cy="287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Объект 2">
            <a:extLst>
              <a:ext uri="{FF2B5EF4-FFF2-40B4-BE49-F238E27FC236}">
                <a16:creationId xmlns:a16="http://schemas.microsoft.com/office/drawing/2014/main" id="{776B46F3-AB47-9BE3-C677-373DCC3778E9}"/>
              </a:ext>
            </a:extLst>
          </p:cNvPr>
          <p:cNvSpPr txBox="1">
            <a:spLocks/>
          </p:cNvSpPr>
          <p:nvPr/>
        </p:nvSpPr>
        <p:spPr bwMode="auto">
          <a:xfrm>
            <a:off x="6402388" y="1820863"/>
            <a:ext cx="3321050" cy="38862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indent="0">
              <a:buFont typeface="Wingdings" panose="05000000000000000000" pitchFamily="2" charset="2"/>
              <a:buNone/>
              <a:defRPr/>
            </a:pPr>
            <a:r>
              <a:rPr lang="ru-RU" sz="2400" dirty="0"/>
              <a:t>Бюджет муниципального образования (местный бюджет) предназначен для исполнения расходных обязательств муниципального образования.</a:t>
            </a:r>
          </a:p>
          <a:p>
            <a:pPr>
              <a:defRPr/>
            </a:pPr>
            <a:endParaRPr lang="ru-RU" kern="0" dirty="0"/>
          </a:p>
        </p:txBody>
      </p:sp>
      <p:pic>
        <p:nvPicPr>
          <p:cNvPr id="8199" name="Picture 5">
            <a:extLst>
              <a:ext uri="{FF2B5EF4-FFF2-40B4-BE49-F238E27FC236}">
                <a16:creationId xmlns:a16="http://schemas.microsoft.com/office/drawing/2014/main" id="{3D5E0525-7454-670F-391E-57F2D848BE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41450" cy="1543050"/>
          </a:xfrm>
          <a:prstGeom prst="rect">
            <a:avLst/>
          </a:prstGeom>
          <a:solidFill>
            <a:srgbClr val="FFFFFF"/>
          </a:solidFill>
          <a:ln w="0">
            <a:solidFill>
              <a:srgbClr val="80808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>
            <a:extLst>
              <a:ext uri="{FF2B5EF4-FFF2-40B4-BE49-F238E27FC236}">
                <a16:creationId xmlns:a16="http://schemas.microsoft.com/office/drawing/2014/main" id="{1D8EF58B-2BA6-8444-4C25-66120A6DDDE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55663" y="419100"/>
            <a:ext cx="8915400" cy="1371600"/>
          </a:xfrm>
        </p:spPr>
        <p:txBody>
          <a:bodyPr/>
          <a:lstStyle/>
          <a:p>
            <a:pPr algn="r"/>
            <a:r>
              <a:rPr lang="ru-RU" altLang="ru-RU" sz="3600" b="1"/>
              <a:t>      Составление проекта бюджета                города Старая Русса основывается на:</a:t>
            </a:r>
            <a:endParaRPr lang="ru-RU" altLang="ru-RU" sz="3600"/>
          </a:p>
        </p:txBody>
      </p:sp>
      <p:sp>
        <p:nvSpPr>
          <p:cNvPr id="9219" name="Номер слайда 4">
            <a:extLst>
              <a:ext uri="{FF2B5EF4-FFF2-40B4-BE49-F238E27FC236}">
                <a16:creationId xmlns:a16="http://schemas.microsoft.com/office/drawing/2014/main" id="{20B3AE8A-355C-DB8B-C337-8D1EDFA4334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49EA770-352B-4DC9-8541-38A34813EDE2}" type="slidenum">
              <a:rPr lang="ru-RU" altLang="ru-RU" smtClean="0"/>
              <a:pPr/>
              <a:t>4</a:t>
            </a:fld>
            <a:endParaRPr lang="ru-RU" altLang="ru-RU"/>
          </a:p>
        </p:txBody>
      </p:sp>
      <p:graphicFrame>
        <p:nvGraphicFramePr>
          <p:cNvPr id="6" name="Объект 4">
            <a:extLst>
              <a:ext uri="{FF2B5EF4-FFF2-40B4-BE49-F238E27FC236}">
                <a16:creationId xmlns:a16="http://schemas.microsoft.com/office/drawing/2014/main" id="{2F7DBDFE-61B1-9DCB-2C1A-37ED311D44BD}"/>
              </a:ext>
            </a:extLst>
          </p:cNvPr>
          <p:cNvGraphicFramePr>
            <a:graphicFrameLocks noGrp="1"/>
          </p:cNvGraphicFramePr>
          <p:nvPr>
            <p:ph sz="half" idx="1"/>
          </p:nvPr>
        </p:nvGraphicFramePr>
        <p:xfrm>
          <a:off x="495300" y="1981200"/>
          <a:ext cx="8380252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221" name="Picture 5">
            <a:extLst>
              <a:ext uri="{FF2B5EF4-FFF2-40B4-BE49-F238E27FC236}">
                <a16:creationId xmlns:a16="http://schemas.microsoft.com/office/drawing/2014/main" id="{2EA5C365-27E0-2D00-2763-DDD9BD0323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41450" cy="1543050"/>
          </a:xfrm>
          <a:prstGeom prst="rect">
            <a:avLst/>
          </a:prstGeom>
          <a:solidFill>
            <a:srgbClr val="FFFFFF"/>
          </a:solidFill>
          <a:ln w="0">
            <a:solidFill>
              <a:srgbClr val="80808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>
            <a:extLst>
              <a:ext uri="{FF2B5EF4-FFF2-40B4-BE49-F238E27FC236}">
                <a16:creationId xmlns:a16="http://schemas.microsoft.com/office/drawing/2014/main" id="{12859962-542E-4503-FF94-9825896677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b="1">
                <a:solidFill>
                  <a:srgbClr val="FFFF00"/>
                </a:solidFill>
              </a:rPr>
              <a:t>        </a:t>
            </a:r>
            <a:r>
              <a:rPr lang="ru-RU" altLang="ru-RU" sz="2800" b="1"/>
              <a:t>Бюджетный процесс - ежегодное формирование и исполнение бюджета</a:t>
            </a:r>
            <a:endParaRPr lang="ru-RU" altLang="ru-RU" sz="2800"/>
          </a:p>
        </p:txBody>
      </p:sp>
      <p:sp>
        <p:nvSpPr>
          <p:cNvPr id="10243" name="Номер слайда 6">
            <a:extLst>
              <a:ext uri="{FF2B5EF4-FFF2-40B4-BE49-F238E27FC236}">
                <a16:creationId xmlns:a16="http://schemas.microsoft.com/office/drawing/2014/main" id="{8705541F-A2D4-F274-5FD9-EDCA97E9B55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5C4180C-E867-4EC6-B104-F266DCA9FA2A}" type="slidenum">
              <a:rPr lang="ru-RU" altLang="ru-RU" smtClean="0"/>
              <a:pPr/>
              <a:t>5</a:t>
            </a:fld>
            <a:endParaRPr lang="ru-RU" altLang="ru-RU"/>
          </a:p>
        </p:txBody>
      </p:sp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id="{5BF8EBB8-8531-B55E-3538-E2D2C2705A5D}"/>
              </a:ext>
            </a:extLst>
          </p:cNvPr>
          <p:cNvGraphicFramePr>
            <a:graphicFrameLocks noGrp="1"/>
          </p:cNvGraphicFramePr>
          <p:nvPr>
            <p:ph sz="quarter" idx="4"/>
          </p:nvPr>
        </p:nvGraphicFramePr>
        <p:xfrm>
          <a:off x="369117" y="2174875"/>
          <a:ext cx="9041584" cy="38148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45" name="Picture 5">
            <a:extLst>
              <a:ext uri="{FF2B5EF4-FFF2-40B4-BE49-F238E27FC236}">
                <a16:creationId xmlns:a16="http://schemas.microsoft.com/office/drawing/2014/main" id="{BAACFB67-0F67-B554-963B-56B92CED10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41450" cy="1543050"/>
          </a:xfrm>
          <a:prstGeom prst="rect">
            <a:avLst/>
          </a:prstGeom>
          <a:solidFill>
            <a:srgbClr val="FFFFFF"/>
          </a:solidFill>
          <a:ln w="0">
            <a:solidFill>
              <a:srgbClr val="80808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>
            <a:extLst>
              <a:ext uri="{FF2B5EF4-FFF2-40B4-BE49-F238E27FC236}">
                <a16:creationId xmlns:a16="http://schemas.microsoft.com/office/drawing/2014/main" id="{7E3E815A-27E1-4053-A94D-186B002416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95300" y="274638"/>
            <a:ext cx="8915400" cy="2603500"/>
          </a:xfrm>
        </p:spPr>
        <p:txBody>
          <a:bodyPr/>
          <a:lstStyle/>
          <a:p>
            <a:r>
              <a:rPr lang="ru-RU" altLang="ru-RU" b="1">
                <a:solidFill>
                  <a:schemeClr val="tx1"/>
                </a:solidFill>
              </a:rPr>
              <a:t>     Бюджет </a:t>
            </a:r>
            <a:r>
              <a:rPr lang="ru-RU" altLang="ru-RU">
                <a:solidFill>
                  <a:schemeClr val="tx1"/>
                </a:solidFill>
              </a:rPr>
              <a:t>– </a:t>
            </a:r>
            <a:r>
              <a:rPr lang="ru-RU" altLang="ru-RU" b="1">
                <a:solidFill>
                  <a:schemeClr val="tx1"/>
                </a:solidFill>
              </a:rPr>
              <a:t>это план доходов и расходов на определенный период</a:t>
            </a:r>
            <a:br>
              <a:rPr lang="ru-RU" altLang="ru-RU" b="1">
                <a:solidFill>
                  <a:schemeClr val="tx1"/>
                </a:solidFill>
              </a:rPr>
            </a:br>
            <a:endParaRPr lang="ru-RU" altLang="ru-RU">
              <a:solidFill>
                <a:schemeClr val="tx1"/>
              </a:solidFill>
            </a:endParaRPr>
          </a:p>
        </p:txBody>
      </p:sp>
      <p:sp>
        <p:nvSpPr>
          <p:cNvPr id="11267" name="Номер слайда 3">
            <a:extLst>
              <a:ext uri="{FF2B5EF4-FFF2-40B4-BE49-F238E27FC236}">
                <a16:creationId xmlns:a16="http://schemas.microsoft.com/office/drawing/2014/main" id="{F9F59623-75FF-0E91-7BD5-2C32AFBEF30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0696320-28DC-4BAA-A7A2-5D80053C5C26}" type="slidenum">
              <a:rPr lang="ru-RU" altLang="ru-RU" smtClean="0"/>
              <a:pPr/>
              <a:t>6</a:t>
            </a:fld>
            <a:endParaRPr lang="ru-RU" altLang="ru-RU"/>
          </a:p>
        </p:txBody>
      </p:sp>
      <p:pic>
        <p:nvPicPr>
          <p:cNvPr id="11268" name="Picture 6" descr="C:\Users\SolovevaNV\Desktop\Sbalansirovannyj-byudzhet.jpg">
            <a:extLst>
              <a:ext uri="{FF2B5EF4-FFF2-40B4-BE49-F238E27FC236}">
                <a16:creationId xmlns:a16="http://schemas.microsoft.com/office/drawing/2014/main" id="{D403693B-A7B3-BD3D-30E9-69A37E5A62E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38200" y="2116138"/>
            <a:ext cx="7869238" cy="4240212"/>
          </a:xfrm>
          <a:noFill/>
        </p:spPr>
      </p:pic>
      <p:pic>
        <p:nvPicPr>
          <p:cNvPr id="11269" name="Picture 5">
            <a:extLst>
              <a:ext uri="{FF2B5EF4-FFF2-40B4-BE49-F238E27FC236}">
                <a16:creationId xmlns:a16="http://schemas.microsoft.com/office/drawing/2014/main" id="{A01125D1-1C36-0DEC-119B-8A28233C9B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41450" cy="1543050"/>
          </a:xfrm>
          <a:prstGeom prst="rect">
            <a:avLst/>
          </a:prstGeom>
          <a:solidFill>
            <a:srgbClr val="FFFFFF"/>
          </a:solidFill>
          <a:ln w="0">
            <a:solidFill>
              <a:srgbClr val="80808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/>
          <p:nvPr/>
        </p:nvSpPr>
        <p:spPr>
          <a:xfrm>
            <a:off x="2076450" y="457200"/>
            <a:ext cx="5732463" cy="90487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/>
          <a:lstStyle>
            <a:lvl1pPr marL="341630" indent="-3416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680" indent="-28448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17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5989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61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algn="ctr" defTabSz="91313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3600" b="1" dirty="0">
              <a:solidFill>
                <a:schemeClr val="bg2"/>
              </a:solidFill>
              <a:latin typeface="Bookman Old Style" pitchFamily="18" charset="0"/>
              <a:ea typeface="Arial" panose="020B0604020202020204" pitchFamily="34" charset="0"/>
            </a:endParaRPr>
          </a:p>
        </p:txBody>
      </p:sp>
      <p:sp>
        <p:nvSpPr>
          <p:cNvPr id="12291" name="TextBox 5"/>
          <p:cNvSpPr txBox="1"/>
          <p:nvPr/>
        </p:nvSpPr>
        <p:spPr>
          <a:xfrm>
            <a:off x="2698750" y="0"/>
            <a:ext cx="4137025" cy="738188"/>
          </a:xfrm>
          <a:prstGeom prst="rect">
            <a:avLst/>
          </a:prstGeom>
          <a:solidFill>
            <a:srgbClr val="002060"/>
          </a:solidFill>
          <a:ln w="9525">
            <a:noFill/>
          </a:ln>
        </p:spPr>
        <p:txBody>
          <a:bodyPr wrap="none">
            <a:spAutoFit/>
          </a:bodyPr>
          <a:lstStyle>
            <a:lvl1pPr marL="341630" indent="-3416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680" indent="-28448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17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5989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61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dirty="0">
                <a:solidFill>
                  <a:srgbClr val="E7F0FD"/>
                </a:solidFill>
                <a:latin typeface="Bookman Old Style" pitchFamily="18" charset="0"/>
                <a:cs typeface="Arial" panose="020B0604020202020204" pitchFamily="34" charset="0"/>
              </a:rPr>
              <a:t>Бюджет города </a:t>
            </a:r>
            <a:r>
              <a:rPr lang="ru-RU" altLang="ru-RU" sz="1400" b="1" dirty="0">
                <a:solidFill>
                  <a:srgbClr val="E7F0FD"/>
                </a:solidFill>
                <a:latin typeface="Bookman Old Style" pitchFamily="18" charset="0"/>
                <a:cs typeface="Arial" panose="020B0604020202020204" pitchFamily="34" charset="0"/>
              </a:rPr>
              <a:t>(млн.рублей)</a:t>
            </a:r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dirty="0">
              <a:ea typeface="Arial" panose="020B0604020202020204" pitchFamily="34" charset="0"/>
            </a:endParaRPr>
          </a:p>
        </p:txBody>
      </p:sp>
      <p:pic>
        <p:nvPicPr>
          <p:cNvPr id="12292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975"/>
            <a:ext cx="1001713" cy="1071563"/>
          </a:xfrm>
          <a:prstGeom prst="rect">
            <a:avLst/>
          </a:prstGeom>
          <a:solidFill>
            <a:srgbClr val="FFFFFF"/>
          </a:solidFill>
          <a:ln w="0" cap="flat" cmpd="sng">
            <a:solidFill>
              <a:srgbClr val="80808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2293" name="Text Box 7"/>
          <p:cNvSpPr txBox="1"/>
          <p:nvPr/>
        </p:nvSpPr>
        <p:spPr>
          <a:xfrm>
            <a:off x="8404225" y="134938"/>
            <a:ext cx="1317625" cy="276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1630" indent="-3416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680" indent="-28448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17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5989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61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dirty="0">
                <a:cs typeface="Arial" panose="020B0604020202020204" pitchFamily="34" charset="0"/>
              </a:rPr>
              <a:t> </a:t>
            </a:r>
            <a:endParaRPr lang="ru-RU" altLang="ru-RU" sz="1800" dirty="0">
              <a:ea typeface="Arial" panose="020B0604020202020204" pitchFamily="34" charset="0"/>
            </a:endParaRPr>
          </a:p>
        </p:txBody>
      </p:sp>
      <p:pic>
        <p:nvPicPr>
          <p:cNvPr id="12294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89038"/>
            <a:ext cx="9129713" cy="5102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5" name="TextBox 4"/>
          <p:cNvSpPr txBox="1"/>
          <p:nvPr/>
        </p:nvSpPr>
        <p:spPr>
          <a:xfrm>
            <a:off x="1560513" y="2927350"/>
            <a:ext cx="2249487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1630" indent="-3416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680" indent="-28448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17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5989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61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   297,5</a:t>
            </a:r>
            <a:endParaRPr lang="ru-RU" altLang="ru-RU" sz="3600" b="1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12296" name="TextBox 4"/>
          <p:cNvSpPr txBox="1"/>
          <p:nvPr/>
        </p:nvSpPr>
        <p:spPr>
          <a:xfrm>
            <a:off x="5873750" y="3094038"/>
            <a:ext cx="2249488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1630" indent="-3416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680" indent="-28448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17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5989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61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   286,0</a:t>
            </a:r>
            <a:endParaRPr lang="ru-RU" altLang="ru-RU" sz="3600" b="1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6" descr="C:\Users\SolovevaNV\Desktop\3cc5d14f6c2376a2943635325d91bad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31838"/>
            <a:ext cx="9906000" cy="61261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4" name="Rectangle 4"/>
          <p:cNvSpPr/>
          <p:nvPr/>
        </p:nvSpPr>
        <p:spPr>
          <a:xfrm>
            <a:off x="2076450" y="457200"/>
            <a:ext cx="5732463" cy="90487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/>
          <a:lstStyle>
            <a:lvl1pPr marL="341630" indent="-3416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680" indent="-28448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17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5989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61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algn="ctr" defTabSz="91313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3600" b="1" dirty="0">
              <a:solidFill>
                <a:schemeClr val="bg2"/>
              </a:solidFill>
              <a:latin typeface="Bookman Old Style" pitchFamily="18" charset="0"/>
              <a:ea typeface="Arial" panose="020B0604020202020204" pitchFamily="34" charset="0"/>
            </a:endParaRPr>
          </a:p>
        </p:txBody>
      </p:sp>
      <p:sp>
        <p:nvSpPr>
          <p:cNvPr id="8196" name="TextBox 5"/>
          <p:cNvSpPr txBox="1">
            <a:spLocks noChangeArrowheads="1"/>
          </p:cNvSpPr>
          <p:nvPr/>
        </p:nvSpPr>
        <p:spPr bwMode="auto">
          <a:xfrm>
            <a:off x="3006725" y="588963"/>
            <a:ext cx="3871913" cy="110807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wrap="none">
            <a:spAutoFit/>
          </a:bodyPr>
          <a:lstStyle>
            <a:lvl1pPr marL="341630" indent="-3416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680" indent="-28448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17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5989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61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dirty="0">
                <a:solidFill>
                  <a:srgbClr val="E7F0FD"/>
                </a:solidFill>
                <a:latin typeface="Bookman Old Style" pitchFamily="18" charset="0"/>
                <a:cs typeface="Arial" panose="020B0604020202020204" pitchFamily="34" charset="0"/>
              </a:rPr>
              <a:t>Структура доходов</a:t>
            </a:r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dirty="0">
                <a:solidFill>
                  <a:schemeClr val="bg1"/>
                </a:solidFill>
                <a:cs typeface="Arial" panose="020B0604020202020204" pitchFamily="34" charset="0"/>
              </a:rPr>
              <a:t>  (млн.рублей)</a:t>
            </a:r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dirty="0">
              <a:ea typeface="Arial" panose="020B0604020202020204" pitchFamily="34" charset="0"/>
            </a:endParaRPr>
          </a:p>
        </p:txBody>
      </p:sp>
      <p:pic>
        <p:nvPicPr>
          <p:cNvPr id="13317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975"/>
            <a:ext cx="1001713" cy="1071563"/>
          </a:xfrm>
          <a:prstGeom prst="rect">
            <a:avLst/>
          </a:prstGeom>
          <a:solidFill>
            <a:srgbClr val="FFFFFF"/>
          </a:solidFill>
          <a:ln w="0" cap="flat" cmpd="sng">
            <a:solidFill>
              <a:srgbClr val="808080"/>
            </a:solidFill>
            <a:prstDash val="solid"/>
            <a:miter/>
            <a:headEnd type="none" w="med" len="med"/>
            <a:tailEnd type="none" w="med" len="med"/>
          </a:ln>
        </p:spPr>
      </p:pic>
      <p:graphicFrame>
        <p:nvGraphicFramePr>
          <p:cNvPr id="13318" name="Диаграмма 3"/>
          <p:cNvGraphicFramePr/>
          <p:nvPr>
            <p:extLst>
              <p:ext uri="{D42A27DB-BD31-4B8C-83A1-F6EECF244321}">
                <p14:modId xmlns:p14="http://schemas.microsoft.com/office/powerpoint/2010/main" val="2363300391"/>
              </p:ext>
            </p:extLst>
          </p:nvPr>
        </p:nvGraphicFramePr>
        <p:xfrm>
          <a:off x="115888" y="1828800"/>
          <a:ext cx="9163050" cy="457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4" imgW="9344080" imgH="4772045" progId="Excel.Chart.8">
                  <p:embed/>
                </p:oleObj>
              </mc:Choice>
              <mc:Fallback>
                <p:oleObj name="Chart" r:id="rId4" imgW="9344080" imgH="4772045" progId="Excel.Chart.8">
                  <p:embed/>
                  <p:pic>
                    <p:nvPicPr>
                      <p:cNvPr id="0" name="Изображение 307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5888" y="1828800"/>
                        <a:ext cx="9163050" cy="4572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Объект 3"/>
          <p:cNvGraphicFramePr>
            <a:graphicFrameLocks noGrp="1"/>
          </p:cNvGraphicFramePr>
          <p:nvPr>
            <p:ph idx="1"/>
          </p:nvPr>
        </p:nvGraphicFramePr>
        <p:xfrm>
          <a:off x="44450" y="662464"/>
          <a:ext cx="9883775" cy="59474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9890760" imgH="5951220" progId="Excel.Chart.8">
                  <p:embed/>
                </p:oleObj>
              </mc:Choice>
              <mc:Fallback>
                <p:oleObj r:id="rId2" imgW="9890760" imgH="5951220" progId="Excel.Chart.8">
                  <p:embed/>
                  <p:pic>
                    <p:nvPicPr>
                      <p:cNvPr id="0" name="Изображение 3075"/>
                      <p:cNvPicPr/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>
                      <a:xfrm>
                        <a:off x="44450" y="662464"/>
                        <a:ext cx="9883775" cy="5947410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39" name="TextBox 5"/>
          <p:cNvSpPr txBox="1"/>
          <p:nvPr/>
        </p:nvSpPr>
        <p:spPr>
          <a:xfrm>
            <a:off x="2705100" y="327025"/>
            <a:ext cx="5649913" cy="1108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1630" indent="-3416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680" indent="-28448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17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5989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6130" indent="-2273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200" b="1" dirty="0">
                <a:cs typeface="Arial" panose="020B0604020202020204" pitchFamily="34" charset="0"/>
              </a:rPr>
              <a:t>Безвозмездные поступления</a:t>
            </a:r>
          </a:p>
          <a:p>
            <a:pPr marL="0" lvl="0" indent="0"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200" b="1" dirty="0">
                <a:cs typeface="Arial" panose="020B0604020202020204" pitchFamily="34" charset="0"/>
              </a:rPr>
              <a:t> (без учета возврата целевых субсидий) млн. рублей</a:t>
            </a:r>
            <a:endParaRPr lang="ru-RU" altLang="ru-RU" sz="2200" b="1" dirty="0">
              <a:ea typeface="Arial" panose="020B0604020202020204" pitchFamily="34" charset="0"/>
            </a:endParaRPr>
          </a:p>
        </p:txBody>
      </p:sp>
      <p:pic>
        <p:nvPicPr>
          <p:cNvPr id="14340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7463"/>
            <a:ext cx="1001713" cy="1073150"/>
          </a:xfrm>
          <a:prstGeom prst="rect">
            <a:avLst/>
          </a:prstGeom>
          <a:solidFill>
            <a:srgbClr val="FFFFFF"/>
          </a:solidFill>
          <a:ln w="0" cap="flat" cmpd="sng">
            <a:solidFill>
              <a:srgbClr val="808080"/>
            </a:solidFill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1485</TotalTime>
  <Words>1613</Words>
  <Application>Microsoft Office PowerPoint</Application>
  <PresentationFormat>Лист A4 (210x297 мм)</PresentationFormat>
  <Paragraphs>297</Paragraphs>
  <Slides>28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28</vt:i4>
      </vt:variant>
    </vt:vector>
  </HeadingPairs>
  <TitlesOfParts>
    <vt:vector size="39" baseType="lpstr">
      <vt:lpstr>Arial</vt:lpstr>
      <vt:lpstr>Arial Cyr</vt:lpstr>
      <vt:lpstr>Bookman Old Style</vt:lpstr>
      <vt:lpstr>Calibri</vt:lpstr>
      <vt:lpstr>Monotype Corsiva</vt:lpstr>
      <vt:lpstr>Times New Roman</vt:lpstr>
      <vt:lpstr>Wingdings</vt:lpstr>
      <vt:lpstr>Оформление по умолчанию</vt:lpstr>
      <vt:lpstr>Пиксел</vt:lpstr>
      <vt:lpstr>Chart</vt:lpstr>
      <vt:lpstr>Microsoft Excel Chart</vt:lpstr>
      <vt:lpstr>Презентация PowerPoint</vt:lpstr>
      <vt:lpstr> Что такое бюджет для граждан? </vt:lpstr>
      <vt:lpstr>  ПОНЯТИЕ    «БЮДЖЕТ»                      Бюджет - в переводе со старонормандского bougette – это сумка, кошелёк, мешок с деньгами.  </vt:lpstr>
      <vt:lpstr>      Составление проекта бюджета                города Старая Русса основывается на:</vt:lpstr>
      <vt:lpstr>        Бюджетный процесс - ежегодное формирование и исполнение бюджета</vt:lpstr>
      <vt:lpstr>     Бюджет – это план доходов и расходов на определенный период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«Вовлечение молодежи города Старая Русса в социальную  политику на 2022-2025 годы» (млн. рублей)   </vt:lpstr>
      <vt:lpstr>     «Защита населения и территории муниципального образования города  Старая Русса от   чрезвычайных ситуаций природного и  техногенного характера, обеспечение пожарной безопасности  и безопасности людей на водных объектах на 2022-2025 годы»  (млн. рублей)   </vt:lpstr>
      <vt:lpstr>   «Совершенствование и содержание автомобильных  дорог местного значения в муниципальном  образовании город Старая Русса на 2022-2025 годы»  (тыс. рублей)   </vt:lpstr>
      <vt:lpstr>     «Развитие туризма и туристической деятельности в  муниципальном образовании город Старая Русса  на 2022-2025 годы» (млн. рублей)   </vt:lpstr>
      <vt:lpstr>     «Развитие малого и среднего предпринимательства  в муниципальном образовании  на 2022-2025 годы»  (тыс. рублей)   </vt:lpstr>
      <vt:lpstr>   «Улучшение жилищных условий граждан и повышение  качества жилищно-коммунальных услуг в муниципальном  образовании город Старая Русса на 2022-2025 годы» (тыс. рублей)   </vt:lpstr>
      <vt:lpstr>     «Организация благоустройства территории и содержание  объектов внешнего благоустройства на территории  муниципального образования город Старая Русса  на 2022-2025 годы» (тыс. рублей)   </vt:lpstr>
      <vt:lpstr>     «Совершенствование системы управления и распоряжения  земельно-имущественным комплексом города Старая Русса  на 2022-2025 годы» (тыс. рублей)   </vt:lpstr>
      <vt:lpstr>    «Развитие физической культуры и спорта в муниципальном образовании город Старая Русса на 2022-2025 годы» (тыс. рублей)   </vt:lpstr>
      <vt:lpstr>    «Градостроительство и территориальное планирование муниципального образования город Старая Русса  на 2022-2025 годы» (тыс. рублей)   </vt:lpstr>
      <vt:lpstr>  «Формирование современной городской среды  муниципального образования город Старая Русса  на 2022-2025 годы» (тыс. рублей)   </vt:lpstr>
      <vt:lpstr>  «Восстановление воинских захоронений на территории  муниципального образования город Старая Русса  на 2022-2025 годы» (тыс. рублей)   </vt:lpstr>
      <vt:lpstr>  Муниципальный долг бюджета города Старая Русса (тыс. рублей)  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 на 2014 год</dc:title>
  <dc:creator>user</dc:creator>
  <cp:lastModifiedBy>Садкова Екатерина Валерьевна</cp:lastModifiedBy>
  <cp:revision>1494</cp:revision>
  <cp:lastPrinted>2025-05-07T08:50:43Z</cp:lastPrinted>
  <dcterms:created xsi:type="dcterms:W3CDTF">2013-10-23T10:56:41Z</dcterms:created>
  <dcterms:modified xsi:type="dcterms:W3CDTF">2025-05-15T08:47:04Z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D8680AF2EA2746D6925D9DC356ADE4C4_12</vt:lpwstr>
  </property>
  <property fmtid="{D5CDD505-2E9C-101B-9397-08002B2CF9AE}" pid="3" name="KSOProductBuildVer">
    <vt:lpwstr>1049-12.2.0.20326</vt:lpwstr>
  </property>
</Properties>
</file>