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3.xml" ContentType="application/vnd.openxmlformats-officedocument.drawingml.chartshapes+xml"/>
  <Override PartName="/ppt/ink/ink1.xml" ContentType="application/inkml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drawings/drawing5.xml" ContentType="application/vnd.openxmlformats-officedocument.drawingml.chartshape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omments/comment1.xml" ContentType="application/vnd.openxmlformats-officedocument.presentationml.comments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6.xml" ContentType="application/vnd.openxmlformats-officedocument.drawingml.chartshapes+xml"/>
  <Override PartName="/ppt/charts/chart8.xml" ContentType="application/vnd.openxmlformats-officedocument.drawingml.chart+xml"/>
  <Override PartName="/ppt/theme/themeOverride3.xml" ContentType="application/vnd.openxmlformats-officedocument.themeOverride+xml"/>
  <Override PartName="/ppt/charts/chart9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96" r:id="rId2"/>
    <p:sldId id="314" r:id="rId3"/>
    <p:sldId id="335" r:id="rId4"/>
    <p:sldId id="336" r:id="rId5"/>
    <p:sldId id="337" r:id="rId6"/>
    <p:sldId id="338" r:id="rId7"/>
    <p:sldId id="339" r:id="rId8"/>
    <p:sldId id="340" r:id="rId9"/>
    <p:sldId id="341" r:id="rId10"/>
    <p:sldId id="342" r:id="rId11"/>
    <p:sldId id="357" r:id="rId12"/>
    <p:sldId id="359" r:id="rId13"/>
    <p:sldId id="345" r:id="rId14"/>
    <p:sldId id="361" r:id="rId15"/>
    <p:sldId id="347" r:id="rId16"/>
    <p:sldId id="348" r:id="rId17"/>
    <p:sldId id="349" r:id="rId18"/>
    <p:sldId id="351" r:id="rId19"/>
    <p:sldId id="360" r:id="rId20"/>
    <p:sldId id="352" r:id="rId21"/>
    <p:sldId id="353" r:id="rId22"/>
    <p:sldId id="354" r:id="rId23"/>
    <p:sldId id="355" r:id="rId24"/>
    <p:sldId id="356" r:id="rId25"/>
    <p:sldId id="358" r:id="rId26"/>
  </p:sldIdLst>
  <p:sldSz cx="9144000" cy="6858000" type="screen4x3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ванова Татьяна Витальевна" initials="ИТВ" lastIdx="2" clrIdx="0">
    <p:extLst>
      <p:ext uri="{19B8F6BF-5375-455C-9EA6-DF929625EA0E}">
        <p15:presenceInfo xmlns:p15="http://schemas.microsoft.com/office/powerpoint/2012/main" userId="S-1-5-21-1360700051-2430008777-2567109207-13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DA32"/>
    <a:srgbClr val="FF00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4971" autoAdjust="0"/>
  </p:normalViewPr>
  <p:slideViewPr>
    <p:cSldViewPr>
      <p:cViewPr varScale="1">
        <p:scale>
          <a:sx n="109" d="100"/>
          <a:sy n="109" d="100"/>
        </p:scale>
        <p:origin x="236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3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38414263840075"/>
          <c:y val="3.8386590540110392E-2"/>
          <c:w val="0.87325161596218115"/>
          <c:h val="0.6872679827899533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chemeClr val="accent4">
                <a:shade val="65000"/>
              </a:schemeClr>
            </a:solidFill>
            <a:ln>
              <a:noFill/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dLbl>
              <c:idx val="0"/>
              <c:layout>
                <c:manualLayout>
                  <c:x val="-9.7895144279713624E-3"/>
                  <c:y val="9.15943518310781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799" b="1" i="0" u="none" strike="noStrike" kern="1200" baseline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  28,6</a:t>
                    </a:r>
                  </a:p>
                  <a:p>
                    <a:pPr>
                      <a:defRPr b="1">
                        <a:solidFill>
                          <a:srgbClr val="002060"/>
                        </a:solidFill>
                      </a:defRPr>
                    </a:pPr>
                    <a:endParaRPr lang="en-US" dirty="0"/>
                  </a:p>
                  <a:p>
                    <a:pPr>
                      <a:defRPr b="1">
                        <a:solidFill>
                          <a:srgbClr val="002060"/>
                        </a:solidFill>
                      </a:defRPr>
                    </a:pPr>
                    <a:endParaRPr lang="en-US" dirty="0"/>
                  </a:p>
                  <a:p>
                    <a:pPr>
                      <a:defRPr b="1">
                        <a:solidFill>
                          <a:srgbClr val="002060"/>
                        </a:solidFill>
                      </a:defRPr>
                    </a:pP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799" b="1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9328-4E96-A7A5-4932160367E4}"/>
                </c:ext>
              </c:extLst>
            </c:dLbl>
            <c:dLbl>
              <c:idx val="1"/>
              <c:layout>
                <c:manualLayout>
                  <c:x val="-4.1955061834163237E-3"/>
                  <c:y val="3.7132845336923556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799" b="1" i="0" u="none" strike="noStrike" kern="1200" baseline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28,9</a:t>
                    </a:r>
                  </a:p>
                  <a:p>
                    <a:pPr>
                      <a:defRPr b="1">
                        <a:solidFill>
                          <a:srgbClr val="002060"/>
                        </a:solidFill>
                      </a:defRPr>
                    </a:pP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799" b="1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328-4E96-A7A5-4932160367E4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799" b="1" i="0" u="none" strike="noStrike" kern="1200" baseline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28,6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799" b="1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9328-4E96-A7A5-4932160367E4}"/>
                </c:ext>
              </c:extLst>
            </c:dLbl>
            <c:dLbl>
              <c:idx val="3"/>
              <c:layout>
                <c:manualLayout>
                  <c:x val="0"/>
                  <c:y val="2.0295054021775365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799" b="1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328-4E96-A7A5-4932160367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799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2026</c:v>
                </c:pt>
                <c:pt idx="1">
                  <c:v>2025</c:v>
                </c:pt>
                <c:pt idx="2">
                  <c:v>2024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22.7</c:v>
                </c:pt>
                <c:pt idx="1">
                  <c:v>23.3</c:v>
                </c:pt>
                <c:pt idx="2" formatCode="General">
                  <c:v>22.9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328-4E96-A7A5-4932160367E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 доходы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glow rad="76200">
                <a:schemeClr val="accent2">
                  <a:tint val="30000"/>
                  <a:shade val="95000"/>
                  <a:satMod val="300000"/>
                  <a:alpha val="50000"/>
                </a:schemeClr>
              </a:glow>
            </a:effectLst>
            <a:scene3d>
              <a:camera prst="orthographicFront"/>
              <a:lightRig rig="balanced" dir="t">
                <a:rot lat="6000000" lon="6000000" rev="8700000"/>
              </a:lightRig>
            </a:scene3d>
            <a:sp3d>
              <a:bevelT w="190500" h="38100"/>
            </a:sp3d>
          </c:spPr>
          <c:invertIfNegative val="0"/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>
                <a:glow rad="76200">
                  <a:schemeClr val="accent2">
                    <a:tint val="30000"/>
                    <a:shade val="95000"/>
                    <a:satMod val="300000"/>
                    <a:alpha val="50000"/>
                  </a:schemeClr>
                </a:glow>
              </a:effectLst>
              <a:scene3d>
                <a:camera prst="orthographicFront"/>
                <a:lightRig rig="balanced" dir="t">
                  <a:rot lat="6000000" lon="6000000" rev="8700000"/>
                </a:lightRig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9328-4E96-A7A5-4932160367E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>
                <a:glow rad="76200">
                  <a:schemeClr val="accent2">
                    <a:tint val="30000"/>
                    <a:shade val="95000"/>
                    <a:satMod val="300000"/>
                    <a:alpha val="50000"/>
                  </a:schemeClr>
                </a:glow>
              </a:effectLst>
              <a:scene3d>
                <a:camera prst="orthographicFront"/>
                <a:lightRig rig="balanced" dir="t">
                  <a:rot lat="6000000" lon="6000000" rev="8700000"/>
                </a:lightRig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8-9328-4E96-A7A5-4932160367E4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499,9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5897417120858656E-2"/>
                      <c:h val="8.3969740921896463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7-5FA8-4750-B3F8-68782F9F748E}"/>
                </c:ext>
              </c:extLst>
            </c:dLbl>
            <c:dLbl>
              <c:idx val="1"/>
              <c:layout>
                <c:manualLayout>
                  <c:x val="6.4702537182851887E-3"/>
                  <c:y val="-1.018752019132942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504,0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9328-4E96-A7A5-4932160367E4}"/>
                </c:ext>
              </c:extLst>
            </c:dLbl>
            <c:dLbl>
              <c:idx val="2"/>
              <c:layout>
                <c:manualLayout>
                  <c:x val="-4.1955061834162985E-3"/>
                  <c:y val="2.227970720215413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507,6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9328-4E96-A7A5-4932160367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799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2026</c:v>
                </c:pt>
                <c:pt idx="1">
                  <c:v>2025</c:v>
                </c:pt>
                <c:pt idx="2">
                  <c:v>2024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 formatCode="0.0">
                  <c:v>491.8</c:v>
                </c:pt>
                <c:pt idx="1">
                  <c:v>491.1</c:v>
                </c:pt>
                <c:pt idx="2" formatCode="0.0">
                  <c:v>489.8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328-4E96-A7A5-4932160367E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4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690,9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FA8-4750-B3F8-68782F9F748E}"/>
                </c:ext>
              </c:extLst>
            </c:dLbl>
            <c:dLbl>
              <c:idx val="1"/>
              <c:layout>
                <c:manualLayout>
                  <c:x val="0"/>
                  <c:y val="2.475523022461570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693,1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FA8-4750-B3F8-68782F9F748E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1004,3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FA8-4750-B3F8-68782F9F74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799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shade val="95000"/>
                          <a:satMod val="10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2026</c:v>
                </c:pt>
                <c:pt idx="1">
                  <c:v>2025</c:v>
                </c:pt>
                <c:pt idx="2">
                  <c:v>2024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671.7</c:v>
                </c:pt>
                <c:pt idx="1">
                  <c:v>673.3</c:v>
                </c:pt>
                <c:pt idx="2">
                  <c:v>776.2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328-4E96-A7A5-493216036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2118232"/>
        <c:axId val="612117056"/>
      </c:barChart>
      <c:catAx>
        <c:axId val="6121182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12117056"/>
        <c:crosses val="autoZero"/>
        <c:auto val="1"/>
        <c:lblAlgn val="ctr"/>
        <c:lblOffset val="100"/>
        <c:noMultiLvlLbl val="0"/>
      </c:catAx>
      <c:valAx>
        <c:axId val="6121170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12118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065069988421064E-2"/>
          <c:y val="0.75529747307576334"/>
          <c:w val="0.61111111111111116"/>
          <c:h val="0.151231634931120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799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799"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464764469902853"/>
          <c:y val="2.7030019685039368E-3"/>
          <c:w val="0.77866732061387944"/>
          <c:h val="0.873045556805399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28,6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2B0F-413D-B5F4-ED5E11FD49C5}"/>
                </c:ext>
              </c:extLst>
            </c:dLbl>
            <c:dLbl>
              <c:idx val="1"/>
              <c:layout>
                <c:manualLayout>
                  <c:x val="1.1225375249249945E-16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28,9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2B0F-413D-B5F4-ED5E11FD49C5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b="1"/>
                    </a:pPr>
                    <a:r>
                      <a:rPr lang="en-US" dirty="0"/>
                      <a:t>28,6</a:t>
                    </a:r>
                  </a:p>
                  <a:p>
                    <a:pPr>
                      <a:defRPr b="1"/>
                    </a:pPr>
                    <a:endParaRPr lang="en-US" dirty="0"/>
                  </a:p>
                </c:rich>
              </c:tx>
              <c:spPr>
                <a:noFill/>
                <a:ln w="25398">
                  <a:noFill/>
                </a:ln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8191547050153052E-2"/>
                      <c:h val="7.3549107142857131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5-2B0F-413D-B5F4-ED5E11FD49C5}"/>
                </c:ext>
              </c:extLst>
            </c:dLbl>
            <c:spPr>
              <a:noFill/>
              <a:ln w="25398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>
                  <c:v>22.9</c:v>
                </c:pt>
                <c:pt idx="1">
                  <c:v>23.3</c:v>
                </c:pt>
                <c:pt idx="2">
                  <c:v>22.7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A9-4E2E-A55B-1FA5B3F16B8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c:spPr>
          <c:invertIfNegative val="0"/>
          <c:dLbls>
            <c:dLbl>
              <c:idx val="0"/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b="1"/>
                    </a:pPr>
                    <a:r>
                      <a:rPr lang="en-US" dirty="0"/>
                      <a:t>507,6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2159586663569808E-2"/>
                      <c:h val="6.4676427165354336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0-2B0F-413D-B5F4-ED5E11FD49C5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504,0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2B0F-413D-B5F4-ED5E11FD49C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499,9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2B0F-413D-B5F4-ED5E11FD49C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Лист1!$C$2:$C$4</c:f>
              <c:numCache>
                <c:formatCode>0.0</c:formatCode>
                <c:ptCount val="3"/>
                <c:pt idx="0">
                  <c:v>489.8</c:v>
                </c:pt>
                <c:pt idx="1">
                  <c:v>491.1</c:v>
                </c:pt>
                <c:pt idx="2">
                  <c:v>491.8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A9-4E2E-A55B-1FA5B3F16B8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04544216"/>
        <c:axId val="604534024"/>
      </c:barChart>
      <c:catAx>
        <c:axId val="6045442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04534024"/>
        <c:crosses val="autoZero"/>
        <c:auto val="1"/>
        <c:lblAlgn val="ctr"/>
        <c:lblOffset val="100"/>
        <c:noMultiLvlLbl val="0"/>
      </c:catAx>
      <c:valAx>
        <c:axId val="60453402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604544216"/>
        <c:crosses val="autoZero"/>
        <c:crossBetween val="between"/>
      </c:valAx>
      <c:spPr>
        <a:noFill/>
        <a:ln w="25398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 b="1"/>
            </a:pPr>
            <a:endParaRPr lang="ru-RU"/>
          </a:p>
        </c:txPr>
      </c:legendEntry>
      <c:layout>
        <c:manualLayout>
          <c:xMode val="edge"/>
          <c:yMode val="edge"/>
          <c:x val="6.1616812608274993E-2"/>
          <c:y val="0.85021425056242972"/>
          <c:w val="0.17772235094294339"/>
          <c:h val="0.13639287563970881"/>
        </c:manualLayout>
      </c:layout>
      <c:overlay val="0"/>
      <c:spPr>
        <a:solidFill>
          <a:schemeClr val="accent2">
            <a:lumMod val="40000"/>
            <a:lumOff val="60000"/>
          </a:schemeClr>
        </a:solidFill>
      </c:spPr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.16855087358684481"/>
          <c:w val="1"/>
          <c:h val="0.70170047081457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F81BD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1"/>
          <c:cat>
            <c:strRef>
              <c:f>Лист1!$A$2:$A$4</c:f>
              <c:strCache>
                <c:ptCount val="2"/>
                <c:pt idx="0">
                  <c:v>НДФЛ</c:v>
                </c:pt>
                <c:pt idx="1">
                  <c:v>УСН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c14:spPr>
              </c14:invertSolidFillFmt>
            </c:ext>
            <c:ext xmlns:c16="http://schemas.microsoft.com/office/drawing/2014/chart" uri="{C3380CC4-5D6E-409C-BE32-E72D297353CC}">
              <c16:uniqueId val="{00000002-E105-4B31-AE1C-4F6B5C22F68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9BBB59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1"/>
          <c:dLbls>
            <c:dLbl>
              <c:idx val="0"/>
              <c:layout>
                <c:manualLayout>
                  <c:x val="-5.2510930390318195E-3"/>
                  <c:y val="4.2900572548092352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327,6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5409769749587732E-2"/>
                      <c:h val="9.3284406033208409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E105-4B31-AE1C-4F6B5C22F689}"/>
                </c:ext>
              </c:extLst>
            </c:dLbl>
            <c:dLbl>
              <c:idx val="1"/>
              <c:layout>
                <c:manualLayout>
                  <c:x val="-6.869531182247297E-3"/>
                  <c:y val="-4.5886170703482209E-3"/>
                </c:manualLayout>
              </c:layout>
              <c:tx>
                <c:rich>
                  <a:bodyPr/>
                  <a:lstStyle/>
                  <a:p>
                    <a:fld id="{FD5FEAF8-64D9-452C-B454-B52BA82A8301}" type="VALUE">
                      <a:rPr lang="en-US" smtClean="0"/>
                      <a:pPr/>
                      <a:t>[ЗНАЧЕНИЕ]</a:t>
                    </a:fld>
                    <a:endParaRPr lang="en-US" dirty="0"/>
                  </a:p>
                  <a:p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668853054587374E-2"/>
                      <c:h val="9.7002694807033996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E105-4B31-AE1C-4F6B5C22F689}"/>
                </c:ext>
              </c:extLst>
            </c:dLbl>
            <c:dLbl>
              <c:idx val="2"/>
              <c:layout>
                <c:manualLayout>
                  <c:x val="-1.6242342930628431E-3"/>
                  <c:y val="-4.00629328164582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105-4B31-AE1C-4F6B5C22F689}"/>
                </c:ext>
              </c:extLst>
            </c:dLbl>
            <c:dLbl>
              <c:idx val="3"/>
              <c:layout>
                <c:manualLayout>
                  <c:x val="-2.8625136927328217E-2"/>
                  <c:y val="-5.26755443623489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105-4B31-AE1C-4F6B5C22F6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НДФЛ</c:v>
                </c:pt>
                <c:pt idx="1">
                  <c:v>УСН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327.60000000000002</c:v>
                </c:pt>
                <c:pt idx="1">
                  <c:v>158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c14:spPr>
              </c14:invertSolidFillFmt>
            </c:ext>
            <c:ext xmlns:c16="http://schemas.microsoft.com/office/drawing/2014/chart" uri="{C3380CC4-5D6E-409C-BE32-E72D297353CC}">
              <c16:uniqueId val="{00000007-E105-4B31-AE1C-4F6B5C22F68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2026</c:v>
                </c:pt>
              </c:strCache>
            </c:strRef>
          </c:tx>
          <c:spPr>
            <a:solidFill>
              <a:srgbClr val="4BACC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1"/>
          <c:dLbls>
            <c:dLbl>
              <c:idx val="0"/>
              <c:layout>
                <c:manualLayout>
                  <c:x val="8.2147847534137092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314,1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2763883118560451E-2"/>
                      <c:h val="8.5160419061504095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8-E105-4B31-AE1C-4F6B5C22F68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164,1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8866-420D-B79F-8442D8243EDC}"/>
                </c:ext>
              </c:extLst>
            </c:dLbl>
            <c:dLbl>
              <c:idx val="2"/>
              <c:layout>
                <c:manualLayout>
                  <c:x val="1.3888887369981695E-3"/>
                  <c:y val="-5.06345418969398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105-4B31-AE1C-4F6B5C22F6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НДФЛ</c:v>
                </c:pt>
                <c:pt idx="1">
                  <c:v>УСН</c:v>
                </c:pt>
              </c:strCache>
            </c:strRef>
          </c:cat>
          <c:val>
            <c:numRef>
              <c:f>Лист1!$D$2:$D$4</c:f>
              <c:numCache>
                <c:formatCode>0.0</c:formatCode>
                <c:ptCount val="3"/>
                <c:pt idx="0">
                  <c:v>314.10000000000002</c:v>
                </c:pt>
                <c:pt idx="1">
                  <c:v>164.1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c14:spPr>
              </c14:invertSolidFillFmt>
            </c:ext>
            <c:ext xmlns:c16="http://schemas.microsoft.com/office/drawing/2014/chart" uri="{C3380CC4-5D6E-409C-BE32-E72D297353CC}">
              <c16:uniqueId val="{0000000A-E105-4B31-AE1C-4F6B5C22F68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2027</c:v>
                </c:pt>
              </c:strCache>
            </c:strRef>
          </c:tx>
          <c:spPr>
            <a:solidFill>
              <a:srgbClr val="2C4D7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1"/>
          <c:dLbls>
            <c:dLbl>
              <c:idx val="0"/>
              <c:layout>
                <c:manualLayout>
                  <c:x val="7.5892380151751943E-3"/>
                  <c:y val="-4.2389456974367429E-3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298,1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0506883146666322E-2"/>
                      <c:h val="7.8547663773502779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B-E105-4B31-AE1C-4F6B5C22F689}"/>
                </c:ext>
              </c:extLst>
            </c:dLbl>
            <c:dLbl>
              <c:idx val="1"/>
              <c:layout>
                <c:manualLayout>
                  <c:x val="-1.3888887369981695E-3"/>
                  <c:y val="8.2219938335045487E-3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173,5</a:t>
                    </a:r>
                  </a:p>
                  <a:p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9972215663580963E-2"/>
                      <c:h val="8.2589928057553955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8866-420D-B79F-8442D8243EDC}"/>
                </c:ext>
              </c:extLst>
            </c:dLbl>
            <c:dLbl>
              <c:idx val="2"/>
              <c:layout>
                <c:manualLayout>
                  <c:x val="3.8134291542619037E-3"/>
                  <c:y val="1.2946004134182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E105-4B31-AE1C-4F6B5C22F689}"/>
                </c:ext>
              </c:extLst>
            </c:dLbl>
            <c:dLbl>
              <c:idx val="3"/>
              <c:layout>
                <c:manualLayout>
                  <c:x val="2.1468852695496029E-2"/>
                  <c:y val="2.63377721811730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105-4B31-AE1C-4F6B5C22F6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798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НДФЛ</c:v>
                </c:pt>
                <c:pt idx="1">
                  <c:v>УСН</c:v>
                </c:pt>
              </c:strCache>
            </c:strRef>
          </c:cat>
          <c:val>
            <c:numRef>
              <c:f>Лист1!$E$2:$E$4</c:f>
              <c:numCache>
                <c:formatCode>0.0</c:formatCode>
                <c:ptCount val="3"/>
                <c:pt idx="0">
                  <c:v>298.10000000000002</c:v>
                </c:pt>
                <c:pt idx="1">
                  <c:v>173.5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c14:spPr>
              </c14:invertSolidFillFmt>
            </c:ext>
            <c:ext xmlns:c16="http://schemas.microsoft.com/office/drawing/2014/chart" uri="{C3380CC4-5D6E-409C-BE32-E72D297353CC}">
              <c16:uniqueId val="{0000000E-E105-4B31-AE1C-4F6B5C22F6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2141272"/>
        <c:axId val="662115008"/>
      </c:barChart>
      <c:catAx>
        <c:axId val="6621412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62115008"/>
        <c:crosses val="autoZero"/>
        <c:auto val="1"/>
        <c:lblAlgn val="ctr"/>
        <c:lblOffset val="100"/>
        <c:noMultiLvlLbl val="1"/>
      </c:catAx>
      <c:valAx>
        <c:axId val="6621150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62141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38747655430046429"/>
          <c:y val="6.437950651851973E-2"/>
          <c:w val="0.27641237134597862"/>
          <c:h val="0.1193026821014461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99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1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798"/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>
        <c:manualLayout>
          <c:layoutTarget val="inner"/>
          <c:xMode val="edge"/>
          <c:yMode val="edge"/>
          <c:x val="2.3512408195154221E-2"/>
          <c:y val="2.1440815880838456E-2"/>
          <c:w val="0.97589774016728725"/>
          <c:h val="0.943751991781429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634D7E"/>
            </a:solidFill>
            <a:ln>
              <a:noFill/>
            </a:ln>
            <a:effectLst/>
          </c:spPr>
          <c:invertIfNegative val="1"/>
          <c:dLbls>
            <c:spPr>
              <a:noFill/>
              <a:ln w="25360"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797" b="1" i="0" u="none" strike="noStrike" kern="1200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3"/>
                <c:pt idx="0">
                  <c:v>аренда</c:v>
                </c:pt>
                <c:pt idx="1">
                  <c:v>продажа земли</c:v>
                </c:pt>
                <c:pt idx="2">
                  <c:v>штрафы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A9E8-4396-8889-92259D1C1BA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775D97"/>
            </a:solidFill>
            <a:ln>
              <a:noFill/>
            </a:ln>
            <a:effectLst/>
          </c:spPr>
          <c:invertIfNegative val="1"/>
          <c:dLbls>
            <c:dLbl>
              <c:idx val="0"/>
              <c:layout>
                <c:manualLayout>
                  <c:x val="-2.9390510243942781E-2"/>
                  <c:y val="1.002485163351141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11,5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4F00-4126-B1BC-450B33D6B815}"/>
                </c:ext>
              </c:extLst>
            </c:dLbl>
            <c:dLbl>
              <c:idx val="1"/>
              <c:layout>
                <c:manualLayout>
                  <c:x val="-5.8781020487885553E-3"/>
                  <c:y val="1.336646884468183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13,4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A9E8-4396-8889-92259D1C1BA1}"/>
                </c:ext>
              </c:extLst>
            </c:dLbl>
            <c:dLbl>
              <c:idx val="2"/>
              <c:layout>
                <c:manualLayout>
                  <c:x val="-7.8374693983847415E-3"/>
                  <c:y val="-3.341617211170473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A9E8-4396-8889-92259D1C1BA1}"/>
                </c:ext>
              </c:extLst>
            </c:dLbl>
            <c:dLbl>
              <c:idx val="3"/>
              <c:layout>
                <c:manualLayout>
                  <c:x val="-5.6893320097050146E-3"/>
                  <c:y val="1.5473516406557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9E8-4396-8889-92259D1C1BA1}"/>
                </c:ext>
              </c:extLst>
            </c:dLbl>
            <c:dLbl>
              <c:idx val="4"/>
              <c:layout>
                <c:manualLayout>
                  <c:x val="-1.95936734959618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9E8-4396-8889-92259D1C1BA1}"/>
                </c:ext>
              </c:extLst>
            </c:dLbl>
            <c:spPr>
              <a:noFill/>
              <a:ln w="25360"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3"/>
                <c:pt idx="0">
                  <c:v>аренда</c:v>
                </c:pt>
                <c:pt idx="1">
                  <c:v>продажа земли</c:v>
                </c:pt>
                <c:pt idx="2">
                  <c:v>штрафы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11.5</c:v>
                </c:pt>
                <c:pt idx="1">
                  <c:v>13.4</c:v>
                </c:pt>
                <c:pt idx="2">
                  <c:v>1.5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3-A9E8-4396-8889-92259D1C1BA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2026</c:v>
                </c:pt>
              </c:strCache>
            </c:strRef>
          </c:tx>
          <c:spPr>
            <a:solidFill>
              <a:srgbClr val="9B89B3"/>
            </a:solidFill>
            <a:ln>
              <a:noFill/>
            </a:ln>
            <a:effectLst/>
          </c:spPr>
          <c:invertIfNegative val="1"/>
          <c:dLbls>
            <c:dLbl>
              <c:idx val="0"/>
              <c:layout>
                <c:manualLayout>
                  <c:x val="1.8964207449792189E-3"/>
                  <c:y val="-1.5315568624442327E-1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11,5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A9E8-4396-8889-92259D1C1BA1}"/>
                </c:ext>
              </c:extLst>
            </c:dLbl>
            <c:dLbl>
              <c:idx val="1"/>
              <c:layout>
                <c:manualLayout>
                  <c:x val="3.7928414899584739E-3"/>
                  <c:y val="-1.336646884468189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13,4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A9E8-4396-8889-92259D1C1BA1}"/>
                </c:ext>
              </c:extLst>
            </c:dLbl>
            <c:dLbl>
              <c:idx val="2"/>
              <c:layout>
                <c:manualLayout>
                  <c:x val="4.2758949680360842E-3"/>
                  <c:y val="-2.890893566860629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A9E8-4396-8889-92259D1C1BA1}"/>
                </c:ext>
              </c:extLst>
            </c:dLbl>
            <c:dLbl>
              <c:idx val="3"/>
              <c:layout>
                <c:manualLayout>
                  <c:x val="1.8964440032348659E-3"/>
                  <c:y val="-1.4485779050691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9E8-4396-8889-92259D1C1BA1}"/>
                </c:ext>
              </c:extLst>
            </c:dLbl>
            <c:dLbl>
              <c:idx val="4"/>
              <c:layout>
                <c:manualLayout>
                  <c:x val="1.959367349596185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9E8-4396-8889-92259D1C1BA1}"/>
                </c:ext>
              </c:extLst>
            </c:dLbl>
            <c:spPr>
              <a:noFill/>
              <a:ln w="25360"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3"/>
                <c:pt idx="0">
                  <c:v>аренда</c:v>
                </c:pt>
                <c:pt idx="1">
                  <c:v>продажа земли</c:v>
                </c:pt>
                <c:pt idx="2">
                  <c:v>штрафы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11.5</c:v>
                </c:pt>
                <c:pt idx="1">
                  <c:v>13.4</c:v>
                </c:pt>
                <c:pt idx="2">
                  <c:v>1.4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9-A9E8-4396-8889-92259D1C1BA1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2027</c:v>
                </c:pt>
              </c:strCache>
            </c:strRef>
          </c:tx>
          <c:spPr>
            <a:solidFill>
              <a:srgbClr val="C3BAD0"/>
            </a:solidFill>
            <a:ln>
              <a:noFill/>
            </a:ln>
            <a:effectLst/>
          </c:spPr>
          <c:invertIfNegative val="1"/>
          <c:dLbls>
            <c:dLbl>
              <c:idx val="0"/>
              <c:layout>
                <c:manualLayout>
                  <c:x val="3.526861229273133E-2"/>
                  <c:y val="1.336646884468189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11,5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4F00-4126-B1BC-450B33D6B815}"/>
                </c:ext>
              </c:extLst>
            </c:dLbl>
            <c:dLbl>
              <c:idx val="1"/>
              <c:layout>
                <c:manualLayout>
                  <c:x val="9.7968367479809252E-3"/>
                  <c:y val="1.336646884468177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13,4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A9E8-4396-8889-92259D1C1BA1}"/>
                </c:ext>
              </c:extLst>
            </c:dLbl>
            <c:dLbl>
              <c:idx val="2"/>
              <c:layout>
                <c:manualLayout>
                  <c:x val="9.0451802340255297E-3"/>
                  <c:y val="1.215401434790445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A9E8-4396-8889-92259D1C1BA1}"/>
                </c:ext>
              </c:extLst>
            </c:dLbl>
            <c:dLbl>
              <c:idx val="3"/>
              <c:layout>
                <c:manualLayout>
                  <c:x val="1.1378678750769091E-2"/>
                  <c:y val="1.1013917704124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9E8-4396-8889-92259D1C1BA1}"/>
                </c:ext>
              </c:extLst>
            </c:dLbl>
            <c:dLbl>
              <c:idx val="4"/>
              <c:layout>
                <c:manualLayout>
                  <c:x val="2.5471775544750407E-2"/>
                  <c:y val="-3.3416172111704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9E8-4396-8889-92259D1C1BA1}"/>
                </c:ext>
              </c:extLst>
            </c:dLbl>
            <c:spPr>
              <a:noFill/>
              <a:ln w="25360"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ctr" anchorCtr="1">
                <a:norm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Лист1!$A$2:$A$6</c:f>
              <c:strCache>
                <c:ptCount val="3"/>
                <c:pt idx="0">
                  <c:v>аренда</c:v>
                </c:pt>
                <c:pt idx="1">
                  <c:v>продажа земли</c:v>
                </c:pt>
                <c:pt idx="2">
                  <c:v>штрафы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 formatCode="0.0">
                  <c:v>11.5</c:v>
                </c:pt>
                <c:pt idx="1">
                  <c:v>13.4</c:v>
                </c:pt>
                <c:pt idx="2">
                  <c:v>1.2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D-A9E8-4396-8889-92259D1C1B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9"/>
        <c:axId val="664618808"/>
        <c:axId val="664623120"/>
      </c:barChart>
      <c:catAx>
        <c:axId val="6646188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64623120"/>
        <c:crosses val="autoZero"/>
        <c:auto val="1"/>
        <c:lblAlgn val="ctr"/>
        <c:lblOffset val="100"/>
        <c:noMultiLvlLbl val="1"/>
      </c:catAx>
      <c:valAx>
        <c:axId val="6646231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64618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11988720832425648"/>
          <c:y val="0"/>
          <c:w val="0.46391416181350403"/>
          <c:h val="0.1570881226053639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83" b="1" i="0" u="none" strike="noStrike" kern="1200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1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797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5295255804014722E-2"/>
          <c:y val="0"/>
          <c:w val="0.9672632281339395"/>
          <c:h val="0.60959890538948414"/>
        </c:manualLayout>
      </c:layout>
      <c:bar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64630176"/>
        <c:axId val="664629392"/>
      </c:barChart>
      <c:catAx>
        <c:axId val="664630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94" b="1"/>
            </a:pPr>
            <a:endParaRPr lang="ru-RU"/>
          </a:p>
        </c:txPr>
        <c:crossAx val="664629392"/>
        <c:crosses val="autoZero"/>
        <c:auto val="1"/>
        <c:lblAlgn val="ctr"/>
        <c:lblOffset val="100"/>
        <c:noMultiLvlLbl val="0"/>
      </c:catAx>
      <c:valAx>
        <c:axId val="66462939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664630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794"/>
      </a:pPr>
      <a:endParaRPr lang="ru-RU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5295255804014722E-2"/>
          <c:y val="0"/>
          <c:w val="0.9672632281339395"/>
          <c:h val="0.60959890538948414"/>
        </c:manualLayout>
      </c:layout>
      <c:bar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64630176"/>
        <c:axId val="664629392"/>
      </c:barChart>
      <c:catAx>
        <c:axId val="664630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94" b="1"/>
            </a:pPr>
            <a:endParaRPr lang="ru-RU"/>
          </a:p>
        </c:txPr>
        <c:crossAx val="664629392"/>
        <c:crosses val="autoZero"/>
        <c:auto val="1"/>
        <c:lblAlgn val="ctr"/>
        <c:lblOffset val="100"/>
        <c:noMultiLvlLbl val="0"/>
      </c:catAx>
      <c:valAx>
        <c:axId val="66462939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664630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794"/>
      </a:pPr>
      <a:endParaRPr lang="ru-RU"/>
    </a:p>
  </c:txPr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871695032121651E-2"/>
          <c:y val="0"/>
          <c:w val="0.94849070767941979"/>
          <c:h val="0.8331178704750088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16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1F95-433C-89D3-70455955D10E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1F95-433C-89D3-70455955D10E}"/>
              </c:ext>
            </c:extLst>
          </c:dPt>
          <c:cat>
            <c:strRef>
              <c:f>Лист1!$A$2:$A$3</c:f>
              <c:strCache>
                <c:ptCount val="2"/>
                <c:pt idx="0">
                  <c:v>Программное направление</c:v>
                </c:pt>
                <c:pt idx="1">
                  <c:v>Непрограммное направление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88.8</c:v>
                </c:pt>
                <c:pt idx="1">
                  <c:v>11.2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F95-433C-89D3-70455955D1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1601418184575613E-2"/>
          <c:y val="0.71818822407117966"/>
          <c:w val="0.83841059106307414"/>
          <c:h val="0.169045355869921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en-US" dirty="0">
                <a:solidFill>
                  <a:schemeClr val="bg1"/>
                </a:solidFill>
              </a:rPr>
              <a:t>2017</a:t>
            </a:r>
            <a:endParaRPr lang="ru-RU" dirty="0">
              <a:solidFill>
                <a:schemeClr val="bg1"/>
              </a:solidFill>
            </a:endParaRPr>
          </a:p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2018</a:t>
            </a:r>
          </a:p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78611111111111109"/>
          <c:y val="3.7240304192239941E-2"/>
        </c:manualLayout>
      </c:layout>
      <c:overlay val="0"/>
      <c:spPr>
        <a:solidFill>
          <a:srgbClr val="FF0000"/>
        </a:solidFill>
      </c:sp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1686099652880764"/>
          <c:w val="0.5194165897676094"/>
          <c:h val="0.638699015501782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7-5379-4A10-8610-B3EB401994A0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D-5379-4A10-8610-B3EB401994A0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9-5379-4A10-8610-B3EB401994A0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8-5379-4A10-8610-B3EB401994A0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08B2-4BF5-B1A2-A185B0BCEE9A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4-5379-4A10-8610-B3EB401994A0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5-5379-4A10-8610-B3EB401994A0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C-5379-4A10-8610-B3EB401994A0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3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3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B-5379-4A10-8610-B3EB401994A0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4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4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A-5379-4A10-8610-B3EB401994A0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5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5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6-5379-4A10-8610-B3EB401994A0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6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6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7-B2B2-4B8C-8ACB-1C9CC1EA0E09}"/>
              </c:ext>
            </c:extLst>
          </c:dPt>
          <c:dLbls>
            <c:dLbl>
              <c:idx val="0"/>
              <c:layout>
                <c:manualLayout>
                  <c:x val="-3.6288668054751429E-2"/>
                  <c:y val="-5.37999798985425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126,0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5379-4A10-8610-B3EB401994A0}"/>
                </c:ext>
              </c:extLst>
            </c:dLbl>
            <c:dLbl>
              <c:idx val="1"/>
              <c:layout>
                <c:manualLayout>
                  <c:x val="-4.0857537755660978E-2"/>
                  <c:y val="-5.658863124406256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2,9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5379-4A10-8610-B3EB401994A0}"/>
                </c:ext>
              </c:extLst>
            </c:dLbl>
            <c:dLbl>
              <c:idx val="2"/>
              <c:layout>
                <c:manualLayout>
                  <c:x val="2.0951135060367942E-2"/>
                  <c:y val="-6.772374086230710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11,4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5379-4A10-8610-B3EB401994A0}"/>
                </c:ext>
              </c:extLst>
            </c:dLbl>
            <c:dLbl>
              <c:idx val="3"/>
              <c:layout>
                <c:manualLayout>
                  <c:x val="1.6832769795145107E-2"/>
                  <c:y val="-4.885808768513167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47,7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ln>
                        <a:noFill/>
                      </a:ln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3870301310364599E-2"/>
                      <c:h val="3.2716352346371963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18-5379-4A10-8610-B3EB401994A0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5,7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08B2-4BF5-B1A2-A185B0BCEE9A}"/>
                </c:ext>
              </c:extLst>
            </c:dLbl>
            <c:dLbl>
              <c:idx val="5"/>
              <c:layout>
                <c:manualLayout>
                  <c:x val="3.9014930355252095E-2"/>
                  <c:y val="-2.3635301263496729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1013,6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5379-4A10-8610-B3EB401994A0}"/>
                </c:ext>
              </c:extLst>
            </c:dLbl>
            <c:dLbl>
              <c:idx val="6"/>
              <c:layout>
                <c:manualLayout>
                  <c:x val="1.5438861551531213E-2"/>
                  <c:y val="-0.1038049106232795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191,9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5379-4A10-8610-B3EB401994A0}"/>
                </c:ext>
              </c:extLst>
            </c:dLbl>
            <c:dLbl>
              <c:idx val="7"/>
              <c:layout>
                <c:manualLayout>
                  <c:x val="-2.1773410478141523E-2"/>
                  <c:y val="-4.60416122883124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77,3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C-5379-4A10-8610-B3EB401994A0}"/>
                </c:ext>
              </c:extLst>
            </c:dLbl>
            <c:dLbl>
              <c:idx val="8"/>
              <c:layout>
                <c:manualLayout>
                  <c:x val="-2.0743120344200325E-2"/>
                  <c:y val="-8.296999601945714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5379-4A10-8610-B3EB401994A0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5379-4A10-8610-B3EB401994A0}"/>
                </c:ext>
              </c:extLst>
            </c:dLbl>
            <c:dLbl>
              <c:idx val="10"/>
              <c:layout>
                <c:manualLayout>
                  <c:x val="4.8044178319159567E-2"/>
                  <c:y val="-0.110784772634913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5379-4A10-8610-B3EB401994A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вопросы</c:v>
                </c:pt>
                <c:pt idx="1">
                  <c:v>Охрана окружающей среды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ЖКХ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МБТ</c:v>
                </c:pt>
                <c:pt idx="11">
                  <c:v>Нацональная оборона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126</c:v>
                </c:pt>
                <c:pt idx="1">
                  <c:v>2.9</c:v>
                </c:pt>
                <c:pt idx="2">
                  <c:v>11.4</c:v>
                </c:pt>
                <c:pt idx="3">
                  <c:v>47.7</c:v>
                </c:pt>
                <c:pt idx="4">
                  <c:v>5.7</c:v>
                </c:pt>
                <c:pt idx="5">
                  <c:v>1013.6</c:v>
                </c:pt>
                <c:pt idx="6">
                  <c:v>191.9</c:v>
                </c:pt>
                <c:pt idx="7" formatCode="0.0">
                  <c:v>77.3</c:v>
                </c:pt>
                <c:pt idx="8">
                  <c:v>3</c:v>
                </c:pt>
                <c:pt idx="9">
                  <c:v>12.2</c:v>
                </c:pt>
                <c:pt idx="10">
                  <c:v>15.6</c:v>
                </c:pt>
                <c:pt idx="11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5379-4A10-8610-B3EB401994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5412325116519101"/>
          <c:y val="1.0568786070712108E-2"/>
          <c:w val="0.44587674883480893"/>
          <c:h val="0.908815662631674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11-16T11:56:19.583" idx="1">
    <p:pos x="3953" y="1071"/>
    <p:text>2023</p:text>
    <p:extLst>
      <p:ext uri="{C676402C-5697-4E1C-873F-D02D1690AC5C}">
        <p15:threadingInfo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1D3600-E86C-485D-9E30-F6644DD9809A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BD6125-19BF-4225-A2DD-417A0283E9AF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000" b="1" u="sng" dirty="0">
              <a:solidFill>
                <a:schemeClr val="tx1"/>
              </a:solidFill>
              <a:highlight>
                <a:srgbClr val="008080"/>
              </a:highlight>
            </a:rPr>
            <a:t>Причины увеличения поступлений </a:t>
          </a:r>
        </a:p>
      </dgm:t>
    </dgm:pt>
    <dgm:pt modelId="{ADBBA6AE-0131-44E6-AB95-701F6AAB65F5}" type="parTrans" cxnId="{9141695D-51A0-4D78-8FAC-379F32B2B1DB}">
      <dgm:prSet/>
      <dgm:spPr/>
      <dgm:t>
        <a:bodyPr/>
        <a:lstStyle/>
        <a:p>
          <a:endParaRPr lang="ru-RU"/>
        </a:p>
      </dgm:t>
    </dgm:pt>
    <dgm:pt modelId="{AFDC0C64-855F-4CA4-9545-4F14F2069301}" type="sibTrans" cxnId="{9141695D-51A0-4D78-8FAC-379F32B2B1DB}">
      <dgm:prSet/>
      <dgm:spPr/>
      <dgm:t>
        <a:bodyPr/>
        <a:lstStyle/>
        <a:p>
          <a:endParaRPr lang="ru-RU"/>
        </a:p>
      </dgm:t>
    </dgm:pt>
    <dgm:pt modelId="{B1CB4248-8221-4630-BD3E-6188FF5A7F9C}">
      <dgm:prSet phldrT="[Текст]" custT="1"/>
      <dgm:spPr/>
      <dgm:t>
        <a:bodyPr/>
        <a:lstStyle/>
        <a:p>
          <a:r>
            <a:rPr lang="ru-RU" sz="1400" b="1" dirty="0"/>
            <a:t>Основной причиной увеличения объема поступлений планируется по основному источнику собственных доходов – НДФЛ</a:t>
          </a:r>
        </a:p>
      </dgm:t>
    </dgm:pt>
    <dgm:pt modelId="{336024DE-DF5F-41F6-AF93-0717BE5C133C}" type="parTrans" cxnId="{4156F07C-68EA-4987-83B1-62D5A32F138B}">
      <dgm:prSet/>
      <dgm:spPr/>
      <dgm:t>
        <a:bodyPr/>
        <a:lstStyle/>
        <a:p>
          <a:endParaRPr lang="ru-RU"/>
        </a:p>
      </dgm:t>
    </dgm:pt>
    <dgm:pt modelId="{438D6498-C2C0-4239-980E-76E277986AA6}" type="sibTrans" cxnId="{4156F07C-68EA-4987-83B1-62D5A32F138B}">
      <dgm:prSet/>
      <dgm:spPr/>
      <dgm:t>
        <a:bodyPr/>
        <a:lstStyle/>
        <a:p>
          <a:endParaRPr lang="ru-RU"/>
        </a:p>
      </dgm:t>
    </dgm:pt>
    <dgm:pt modelId="{49B10A08-74F9-45F1-AA03-E512C6E85A8E}" type="pres">
      <dgm:prSet presAssocID="{861D3600-E86C-485D-9E30-F6644DD9809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995A005-5044-4984-93F0-BDD7A3673697}" type="pres">
      <dgm:prSet presAssocID="{EDBD6125-19BF-4225-A2DD-417A0283E9AF}" presName="root1" presStyleCnt="0"/>
      <dgm:spPr/>
    </dgm:pt>
    <dgm:pt modelId="{C2289D5F-7F7A-4448-8E0C-ACCCDCD2E221}" type="pres">
      <dgm:prSet presAssocID="{EDBD6125-19BF-4225-A2DD-417A0283E9AF}" presName="LevelOneTextNode" presStyleLbl="node0" presStyleIdx="0" presStyleCnt="1" custScaleY="194576" custLinFactNeighborX="6875" custLinFactNeighborY="-586">
        <dgm:presLayoutVars>
          <dgm:chPref val="3"/>
        </dgm:presLayoutVars>
      </dgm:prSet>
      <dgm:spPr/>
    </dgm:pt>
    <dgm:pt modelId="{683EC63E-AB80-4B70-9F3C-BD392B6E2AF4}" type="pres">
      <dgm:prSet presAssocID="{EDBD6125-19BF-4225-A2DD-417A0283E9AF}" presName="level2hierChild" presStyleCnt="0"/>
      <dgm:spPr/>
    </dgm:pt>
    <dgm:pt modelId="{A8002F13-83F0-42E5-8010-C65283C12758}" type="pres">
      <dgm:prSet presAssocID="{336024DE-DF5F-41F6-AF93-0717BE5C133C}" presName="conn2-1" presStyleLbl="parChTrans1D2" presStyleIdx="0" presStyleCnt="1"/>
      <dgm:spPr/>
    </dgm:pt>
    <dgm:pt modelId="{8417DF36-2331-4823-9DE4-3DD589C4A049}" type="pres">
      <dgm:prSet presAssocID="{336024DE-DF5F-41F6-AF93-0717BE5C133C}" presName="connTx" presStyleLbl="parChTrans1D2" presStyleIdx="0" presStyleCnt="1"/>
      <dgm:spPr/>
    </dgm:pt>
    <dgm:pt modelId="{C42B1CA4-9F28-434B-8EF8-3C02D2DCEFD0}" type="pres">
      <dgm:prSet presAssocID="{B1CB4248-8221-4630-BD3E-6188FF5A7F9C}" presName="root2" presStyleCnt="0"/>
      <dgm:spPr/>
    </dgm:pt>
    <dgm:pt modelId="{2AF5E4A9-F067-4C61-B139-140C1D37B911}" type="pres">
      <dgm:prSet presAssocID="{B1CB4248-8221-4630-BD3E-6188FF5A7F9C}" presName="LevelTwoTextNode" presStyleLbl="node2" presStyleIdx="0" presStyleCnt="1" custScaleX="78922" custScaleY="918070" custLinFactNeighborX="2132" custLinFactNeighborY="0">
        <dgm:presLayoutVars>
          <dgm:chPref val="3"/>
        </dgm:presLayoutVars>
      </dgm:prSet>
      <dgm:spPr/>
    </dgm:pt>
    <dgm:pt modelId="{F3AFE47B-591A-41AD-9564-854566EAEB88}" type="pres">
      <dgm:prSet presAssocID="{B1CB4248-8221-4630-BD3E-6188FF5A7F9C}" presName="level3hierChild" presStyleCnt="0"/>
      <dgm:spPr/>
    </dgm:pt>
  </dgm:ptLst>
  <dgm:cxnLst>
    <dgm:cxn modelId="{57801701-D2D9-4E72-97F1-10A074336BA2}" type="presOf" srcId="{B1CB4248-8221-4630-BD3E-6188FF5A7F9C}" destId="{2AF5E4A9-F067-4C61-B139-140C1D37B911}" srcOrd="0" destOrd="0" presId="urn:microsoft.com/office/officeart/2008/layout/HorizontalMultiLevelHierarchy"/>
    <dgm:cxn modelId="{E7A09D04-05FF-407C-9E8F-9FCDB308A3D3}" type="presOf" srcId="{861D3600-E86C-485D-9E30-F6644DD9809A}" destId="{49B10A08-74F9-45F1-AA03-E512C6E85A8E}" srcOrd="0" destOrd="0" presId="urn:microsoft.com/office/officeart/2008/layout/HorizontalMultiLevelHierarchy"/>
    <dgm:cxn modelId="{9141695D-51A0-4D78-8FAC-379F32B2B1DB}" srcId="{861D3600-E86C-485D-9E30-F6644DD9809A}" destId="{EDBD6125-19BF-4225-A2DD-417A0283E9AF}" srcOrd="0" destOrd="0" parTransId="{ADBBA6AE-0131-44E6-AB95-701F6AAB65F5}" sibTransId="{AFDC0C64-855F-4CA4-9545-4F14F2069301}"/>
    <dgm:cxn modelId="{4156F07C-68EA-4987-83B1-62D5A32F138B}" srcId="{EDBD6125-19BF-4225-A2DD-417A0283E9AF}" destId="{B1CB4248-8221-4630-BD3E-6188FF5A7F9C}" srcOrd="0" destOrd="0" parTransId="{336024DE-DF5F-41F6-AF93-0717BE5C133C}" sibTransId="{438D6498-C2C0-4239-980E-76E277986AA6}"/>
    <dgm:cxn modelId="{14B20880-C731-4CA5-A292-11EF0C77A33C}" type="presOf" srcId="{336024DE-DF5F-41F6-AF93-0717BE5C133C}" destId="{A8002F13-83F0-42E5-8010-C65283C12758}" srcOrd="0" destOrd="0" presId="urn:microsoft.com/office/officeart/2008/layout/HorizontalMultiLevelHierarchy"/>
    <dgm:cxn modelId="{BAAB9699-D405-4575-8F55-228284DC7953}" type="presOf" srcId="{336024DE-DF5F-41F6-AF93-0717BE5C133C}" destId="{8417DF36-2331-4823-9DE4-3DD589C4A049}" srcOrd="1" destOrd="0" presId="urn:microsoft.com/office/officeart/2008/layout/HorizontalMultiLevelHierarchy"/>
    <dgm:cxn modelId="{7C8467DF-17D3-41BC-8D0D-16DC35E3178C}" type="presOf" srcId="{EDBD6125-19BF-4225-A2DD-417A0283E9AF}" destId="{C2289D5F-7F7A-4448-8E0C-ACCCDCD2E221}" srcOrd="0" destOrd="0" presId="urn:microsoft.com/office/officeart/2008/layout/HorizontalMultiLevelHierarchy"/>
    <dgm:cxn modelId="{2CC63155-8EAB-46A8-9A66-84E8AF6D1C13}" type="presParOf" srcId="{49B10A08-74F9-45F1-AA03-E512C6E85A8E}" destId="{0995A005-5044-4984-93F0-BDD7A3673697}" srcOrd="0" destOrd="0" presId="urn:microsoft.com/office/officeart/2008/layout/HorizontalMultiLevelHierarchy"/>
    <dgm:cxn modelId="{F259695F-E19C-4BCA-B6F8-2C2659242404}" type="presParOf" srcId="{0995A005-5044-4984-93F0-BDD7A3673697}" destId="{C2289D5F-7F7A-4448-8E0C-ACCCDCD2E221}" srcOrd="0" destOrd="0" presId="urn:microsoft.com/office/officeart/2008/layout/HorizontalMultiLevelHierarchy"/>
    <dgm:cxn modelId="{EF773CBB-BD19-42BA-BF65-9C058AB47192}" type="presParOf" srcId="{0995A005-5044-4984-93F0-BDD7A3673697}" destId="{683EC63E-AB80-4B70-9F3C-BD392B6E2AF4}" srcOrd="1" destOrd="0" presId="urn:microsoft.com/office/officeart/2008/layout/HorizontalMultiLevelHierarchy"/>
    <dgm:cxn modelId="{DB4D8872-0523-4F11-9C69-D4F8EDF73AEB}" type="presParOf" srcId="{683EC63E-AB80-4B70-9F3C-BD392B6E2AF4}" destId="{A8002F13-83F0-42E5-8010-C65283C12758}" srcOrd="0" destOrd="0" presId="urn:microsoft.com/office/officeart/2008/layout/HorizontalMultiLevelHierarchy"/>
    <dgm:cxn modelId="{86CF352B-BB09-46A6-AFF1-EB46DE4F26C8}" type="presParOf" srcId="{A8002F13-83F0-42E5-8010-C65283C12758}" destId="{8417DF36-2331-4823-9DE4-3DD589C4A049}" srcOrd="0" destOrd="0" presId="urn:microsoft.com/office/officeart/2008/layout/HorizontalMultiLevelHierarchy"/>
    <dgm:cxn modelId="{336CAB39-B900-40FD-AC79-E87D503115F6}" type="presParOf" srcId="{683EC63E-AB80-4B70-9F3C-BD392B6E2AF4}" destId="{C42B1CA4-9F28-434B-8EF8-3C02D2DCEFD0}" srcOrd="1" destOrd="0" presId="urn:microsoft.com/office/officeart/2008/layout/HorizontalMultiLevelHierarchy"/>
    <dgm:cxn modelId="{EB2A413A-B73B-4F40-AE94-F599DA1AE9F9}" type="presParOf" srcId="{C42B1CA4-9F28-434B-8EF8-3C02D2DCEFD0}" destId="{2AF5E4A9-F067-4C61-B139-140C1D37B911}" srcOrd="0" destOrd="0" presId="urn:microsoft.com/office/officeart/2008/layout/HorizontalMultiLevelHierarchy"/>
    <dgm:cxn modelId="{6566DAF9-BC9C-4078-ACBA-6BABEE6DB7B8}" type="presParOf" srcId="{C42B1CA4-9F28-434B-8EF8-3C02D2DCEFD0}" destId="{F3AFE47B-591A-41AD-9564-854566EAEB88}" srcOrd="1" destOrd="0" presId="urn:microsoft.com/office/officeart/2008/layout/HorizontalMultiLevelHierarchy"/>
  </dgm:cxnLst>
  <dgm:bg>
    <a:solidFill>
      <a:schemeClr val="accent3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B29701-2E89-4F12-AF0B-D3CC27758E7D}" type="doc">
      <dgm:prSet loTypeId="urn:microsoft.com/office/officeart/2005/8/layout/pyramid3" loCatId="pyramid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94181A9-284E-4487-9A9A-FB013217702A}">
      <dgm:prSet phldrT="[Текст]" custT="1"/>
      <dgm:spPr/>
      <dgm:t>
        <a:bodyPr anchor="t"/>
        <a:lstStyle/>
        <a:p>
          <a:r>
            <a:rPr lang="ru-RU" sz="1800" b="1" dirty="0"/>
            <a:t>субвенции</a:t>
          </a:r>
        </a:p>
      </dgm:t>
    </dgm:pt>
    <dgm:pt modelId="{4F5D4EF0-78EE-410D-A466-6B00C205C5E6}" type="parTrans" cxnId="{D572F5BB-BEEB-43A5-A956-BAD58537A48D}">
      <dgm:prSet/>
      <dgm:spPr/>
      <dgm:t>
        <a:bodyPr/>
        <a:lstStyle/>
        <a:p>
          <a:endParaRPr lang="ru-RU"/>
        </a:p>
      </dgm:t>
    </dgm:pt>
    <dgm:pt modelId="{130983FB-AAF5-4D51-9917-E4FD99987BEC}" type="sibTrans" cxnId="{D572F5BB-BEEB-43A5-A956-BAD58537A48D}">
      <dgm:prSet/>
      <dgm:spPr/>
      <dgm:t>
        <a:bodyPr/>
        <a:lstStyle/>
        <a:p>
          <a:endParaRPr lang="ru-RU"/>
        </a:p>
      </dgm:t>
    </dgm:pt>
    <dgm:pt modelId="{1957AA35-6DC7-47A6-94B7-3A5F38AF0A9D}">
      <dgm:prSet phldrT="[Текст]" custT="1"/>
      <dgm:spPr/>
      <dgm:t>
        <a:bodyPr anchor="t"/>
        <a:lstStyle/>
        <a:p>
          <a:r>
            <a:rPr lang="ru-RU" sz="1400" b="1" dirty="0"/>
            <a:t>субсидии</a:t>
          </a:r>
        </a:p>
      </dgm:t>
    </dgm:pt>
    <dgm:pt modelId="{F13202A1-7749-4987-93A7-2F99A2DEEB6A}" type="parTrans" cxnId="{61CF56F1-41D2-413E-A724-273A1015CE0B}">
      <dgm:prSet/>
      <dgm:spPr/>
      <dgm:t>
        <a:bodyPr/>
        <a:lstStyle/>
        <a:p>
          <a:endParaRPr lang="ru-RU"/>
        </a:p>
      </dgm:t>
    </dgm:pt>
    <dgm:pt modelId="{0A4B6B14-0307-43E7-97EE-429872399491}" type="sibTrans" cxnId="{61CF56F1-41D2-413E-A724-273A1015CE0B}">
      <dgm:prSet/>
      <dgm:spPr/>
      <dgm:t>
        <a:bodyPr/>
        <a:lstStyle/>
        <a:p>
          <a:endParaRPr lang="ru-RU"/>
        </a:p>
      </dgm:t>
    </dgm:pt>
    <dgm:pt modelId="{4D5F0C2E-28C6-4521-95A6-B3A4A9DCB75F}">
      <dgm:prSet phldrT="[Текст]" custT="1"/>
      <dgm:spPr/>
      <dgm:t>
        <a:bodyPr anchor="t"/>
        <a:lstStyle/>
        <a:p>
          <a:r>
            <a:rPr lang="ru-RU" sz="1100" b="1" dirty="0"/>
            <a:t>Иные МБТ</a:t>
          </a:r>
        </a:p>
      </dgm:t>
    </dgm:pt>
    <dgm:pt modelId="{4D8C2115-7EC0-408A-97E0-C45796AD9289}" type="parTrans" cxnId="{5A7DC4E2-9E69-48A2-A1F9-15661FB9E951}">
      <dgm:prSet/>
      <dgm:spPr/>
      <dgm:t>
        <a:bodyPr/>
        <a:lstStyle/>
        <a:p>
          <a:endParaRPr lang="ru-RU"/>
        </a:p>
      </dgm:t>
    </dgm:pt>
    <dgm:pt modelId="{261B8368-A3A5-49E5-81A6-44D8F15557D1}" type="sibTrans" cxnId="{5A7DC4E2-9E69-48A2-A1F9-15661FB9E951}">
      <dgm:prSet/>
      <dgm:spPr/>
      <dgm:t>
        <a:bodyPr/>
        <a:lstStyle/>
        <a:p>
          <a:endParaRPr lang="ru-RU"/>
        </a:p>
      </dgm:t>
    </dgm:pt>
    <dgm:pt modelId="{3244FAD7-277F-481D-8F84-8DEB15D8C060}">
      <dgm:prSet/>
      <dgm:spPr>
        <a:solidFill>
          <a:srgbClr val="FF0000"/>
        </a:solidFill>
      </dgm:spPr>
      <dgm:t>
        <a:bodyPr anchor="t"/>
        <a:lstStyle/>
        <a:p>
          <a:r>
            <a:rPr lang="ru-RU" b="1" dirty="0"/>
            <a:t>Дотации</a:t>
          </a:r>
        </a:p>
        <a:p>
          <a:r>
            <a:rPr lang="ru-RU" b="1" dirty="0"/>
            <a:t>0</a:t>
          </a:r>
        </a:p>
        <a:p>
          <a:endParaRPr lang="ru-RU" b="1" dirty="0"/>
        </a:p>
      </dgm:t>
    </dgm:pt>
    <dgm:pt modelId="{E9B43496-A8EF-4AD3-8C8E-7C99E7C50EBD}" type="sibTrans" cxnId="{7501126E-B8BF-4C84-B47A-800312B5743A}">
      <dgm:prSet/>
      <dgm:spPr/>
      <dgm:t>
        <a:bodyPr/>
        <a:lstStyle/>
        <a:p>
          <a:endParaRPr lang="ru-RU"/>
        </a:p>
      </dgm:t>
    </dgm:pt>
    <dgm:pt modelId="{802613C3-B754-4724-B2FF-EDD5548C03BC}" type="parTrans" cxnId="{7501126E-B8BF-4C84-B47A-800312B5743A}">
      <dgm:prSet/>
      <dgm:spPr/>
      <dgm:t>
        <a:bodyPr/>
        <a:lstStyle/>
        <a:p>
          <a:endParaRPr lang="ru-RU"/>
        </a:p>
      </dgm:t>
    </dgm:pt>
    <dgm:pt modelId="{F627FAD4-2F49-4861-A956-6FB01EBBC063}" type="pres">
      <dgm:prSet presAssocID="{9DB29701-2E89-4F12-AF0B-D3CC27758E7D}" presName="Name0" presStyleCnt="0">
        <dgm:presLayoutVars>
          <dgm:dir/>
          <dgm:animLvl val="lvl"/>
          <dgm:resizeHandles val="exact"/>
        </dgm:presLayoutVars>
      </dgm:prSet>
      <dgm:spPr/>
    </dgm:pt>
    <dgm:pt modelId="{FBF8FAC3-5737-4A14-98AC-D57584F6A9C4}" type="pres">
      <dgm:prSet presAssocID="{D94181A9-284E-4487-9A9A-FB013217702A}" presName="Name8" presStyleCnt="0"/>
      <dgm:spPr/>
    </dgm:pt>
    <dgm:pt modelId="{5CBD341E-63C8-47D1-B798-2D54232A1E02}" type="pres">
      <dgm:prSet presAssocID="{D94181A9-284E-4487-9A9A-FB013217702A}" presName="level" presStyleLbl="node1" presStyleIdx="0" presStyleCnt="4" custLinFactNeighborX="-36666" custLinFactNeighborY="-1629">
        <dgm:presLayoutVars>
          <dgm:chMax val="1"/>
          <dgm:bulletEnabled val="1"/>
        </dgm:presLayoutVars>
      </dgm:prSet>
      <dgm:spPr/>
    </dgm:pt>
    <dgm:pt modelId="{B469CFA4-5135-48C7-80FF-939335D60092}" type="pres">
      <dgm:prSet presAssocID="{D94181A9-284E-4487-9A9A-FB013217702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90A5E57-0A8B-4AEE-B507-5EA7E4D0AD91}" type="pres">
      <dgm:prSet presAssocID="{1957AA35-6DC7-47A6-94B7-3A5F38AF0A9D}" presName="Name8" presStyleCnt="0"/>
      <dgm:spPr/>
    </dgm:pt>
    <dgm:pt modelId="{29F6F8CF-094C-4E73-AB17-FA25E9BD4719}" type="pres">
      <dgm:prSet presAssocID="{1957AA35-6DC7-47A6-94B7-3A5F38AF0A9D}" presName="level" presStyleLbl="node1" presStyleIdx="1" presStyleCnt="4">
        <dgm:presLayoutVars>
          <dgm:chMax val="1"/>
          <dgm:bulletEnabled val="1"/>
        </dgm:presLayoutVars>
      </dgm:prSet>
      <dgm:spPr/>
    </dgm:pt>
    <dgm:pt modelId="{07A79A3F-9964-4AF7-B768-CFD94A3496E1}" type="pres">
      <dgm:prSet presAssocID="{1957AA35-6DC7-47A6-94B7-3A5F38AF0A9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BBEBE71-FAFB-4050-BE29-CE7385B62838}" type="pres">
      <dgm:prSet presAssocID="{4D5F0C2E-28C6-4521-95A6-B3A4A9DCB75F}" presName="Name8" presStyleCnt="0"/>
      <dgm:spPr/>
    </dgm:pt>
    <dgm:pt modelId="{CE2FDC7A-2B7C-4679-B92F-FF8BF4D5B890}" type="pres">
      <dgm:prSet presAssocID="{4D5F0C2E-28C6-4521-95A6-B3A4A9DCB75F}" presName="level" presStyleLbl="node1" presStyleIdx="2" presStyleCnt="4">
        <dgm:presLayoutVars>
          <dgm:chMax val="1"/>
          <dgm:bulletEnabled val="1"/>
        </dgm:presLayoutVars>
      </dgm:prSet>
      <dgm:spPr/>
    </dgm:pt>
    <dgm:pt modelId="{FBDEC18C-9DD3-47FF-B2BD-450C767CC85B}" type="pres">
      <dgm:prSet presAssocID="{4D5F0C2E-28C6-4521-95A6-B3A4A9DCB75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5EE5C36-A275-46D3-A2E3-1801B8231149}" type="pres">
      <dgm:prSet presAssocID="{3244FAD7-277F-481D-8F84-8DEB15D8C060}" presName="Name8" presStyleCnt="0"/>
      <dgm:spPr/>
    </dgm:pt>
    <dgm:pt modelId="{F6BAB645-0F9B-40DC-A103-8080EE26DDFF}" type="pres">
      <dgm:prSet presAssocID="{3244FAD7-277F-481D-8F84-8DEB15D8C060}" presName="level" presStyleLbl="node1" presStyleIdx="3" presStyleCnt="4">
        <dgm:presLayoutVars>
          <dgm:chMax val="1"/>
          <dgm:bulletEnabled val="1"/>
        </dgm:presLayoutVars>
      </dgm:prSet>
      <dgm:spPr/>
    </dgm:pt>
    <dgm:pt modelId="{B1316287-C24A-48B1-BF77-8C56ADA688F6}" type="pres">
      <dgm:prSet presAssocID="{3244FAD7-277F-481D-8F84-8DEB15D8C060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2E43D200-BCC7-4DE1-8058-ED9B48A20763}" type="presOf" srcId="{4D5F0C2E-28C6-4521-95A6-B3A4A9DCB75F}" destId="{CE2FDC7A-2B7C-4679-B92F-FF8BF4D5B890}" srcOrd="0" destOrd="0" presId="urn:microsoft.com/office/officeart/2005/8/layout/pyramid3"/>
    <dgm:cxn modelId="{6E88CC1D-F69E-4842-A09A-DD2A2E35FB42}" type="presOf" srcId="{1957AA35-6DC7-47A6-94B7-3A5F38AF0A9D}" destId="{29F6F8CF-094C-4E73-AB17-FA25E9BD4719}" srcOrd="0" destOrd="0" presId="urn:microsoft.com/office/officeart/2005/8/layout/pyramid3"/>
    <dgm:cxn modelId="{EA96D525-4CF3-43D9-ADDA-BA7A31A2A6C8}" type="presOf" srcId="{9DB29701-2E89-4F12-AF0B-D3CC27758E7D}" destId="{F627FAD4-2F49-4861-A956-6FB01EBBC063}" srcOrd="0" destOrd="0" presId="urn:microsoft.com/office/officeart/2005/8/layout/pyramid3"/>
    <dgm:cxn modelId="{5AA50F34-8789-4493-98CA-3164D5C960B2}" type="presOf" srcId="{4D5F0C2E-28C6-4521-95A6-B3A4A9DCB75F}" destId="{FBDEC18C-9DD3-47FF-B2BD-450C767CC85B}" srcOrd="1" destOrd="0" presId="urn:microsoft.com/office/officeart/2005/8/layout/pyramid3"/>
    <dgm:cxn modelId="{A9550C5C-5B8E-46A6-BED3-54C139362BC4}" type="presOf" srcId="{D94181A9-284E-4487-9A9A-FB013217702A}" destId="{B469CFA4-5135-48C7-80FF-939335D60092}" srcOrd="1" destOrd="0" presId="urn:microsoft.com/office/officeart/2005/8/layout/pyramid3"/>
    <dgm:cxn modelId="{722F974C-4A85-4382-B961-166F55040123}" type="presOf" srcId="{3244FAD7-277F-481D-8F84-8DEB15D8C060}" destId="{F6BAB645-0F9B-40DC-A103-8080EE26DDFF}" srcOrd="0" destOrd="0" presId="urn:microsoft.com/office/officeart/2005/8/layout/pyramid3"/>
    <dgm:cxn modelId="{7501126E-B8BF-4C84-B47A-800312B5743A}" srcId="{9DB29701-2E89-4F12-AF0B-D3CC27758E7D}" destId="{3244FAD7-277F-481D-8F84-8DEB15D8C060}" srcOrd="3" destOrd="0" parTransId="{802613C3-B754-4724-B2FF-EDD5548C03BC}" sibTransId="{E9B43496-A8EF-4AD3-8C8E-7C99E7C50EBD}"/>
    <dgm:cxn modelId="{ACC60A75-0758-427E-921F-B16EF0629B36}" type="presOf" srcId="{3244FAD7-277F-481D-8F84-8DEB15D8C060}" destId="{B1316287-C24A-48B1-BF77-8C56ADA688F6}" srcOrd="1" destOrd="0" presId="urn:microsoft.com/office/officeart/2005/8/layout/pyramid3"/>
    <dgm:cxn modelId="{D572F5BB-BEEB-43A5-A956-BAD58537A48D}" srcId="{9DB29701-2E89-4F12-AF0B-D3CC27758E7D}" destId="{D94181A9-284E-4487-9A9A-FB013217702A}" srcOrd="0" destOrd="0" parTransId="{4F5D4EF0-78EE-410D-A466-6B00C205C5E6}" sibTransId="{130983FB-AAF5-4D51-9917-E4FD99987BEC}"/>
    <dgm:cxn modelId="{ED177BC7-29CF-49D5-A129-6C75BE973A1D}" type="presOf" srcId="{1957AA35-6DC7-47A6-94B7-3A5F38AF0A9D}" destId="{07A79A3F-9964-4AF7-B768-CFD94A3496E1}" srcOrd="1" destOrd="0" presId="urn:microsoft.com/office/officeart/2005/8/layout/pyramid3"/>
    <dgm:cxn modelId="{8DF53CDD-F0FD-4AEE-BD49-5BB71EC2EC9F}" type="presOf" srcId="{D94181A9-284E-4487-9A9A-FB013217702A}" destId="{5CBD341E-63C8-47D1-B798-2D54232A1E02}" srcOrd="0" destOrd="0" presId="urn:microsoft.com/office/officeart/2005/8/layout/pyramid3"/>
    <dgm:cxn modelId="{5A7DC4E2-9E69-48A2-A1F9-15661FB9E951}" srcId="{9DB29701-2E89-4F12-AF0B-D3CC27758E7D}" destId="{4D5F0C2E-28C6-4521-95A6-B3A4A9DCB75F}" srcOrd="2" destOrd="0" parTransId="{4D8C2115-7EC0-408A-97E0-C45796AD9289}" sibTransId="{261B8368-A3A5-49E5-81A6-44D8F15557D1}"/>
    <dgm:cxn modelId="{61CF56F1-41D2-413E-A724-273A1015CE0B}" srcId="{9DB29701-2E89-4F12-AF0B-D3CC27758E7D}" destId="{1957AA35-6DC7-47A6-94B7-3A5F38AF0A9D}" srcOrd="1" destOrd="0" parTransId="{F13202A1-7749-4987-93A7-2F99A2DEEB6A}" sibTransId="{0A4B6B14-0307-43E7-97EE-429872399491}"/>
    <dgm:cxn modelId="{3AFB03BB-17D6-4204-BCB2-35AA23E1412C}" type="presParOf" srcId="{F627FAD4-2F49-4861-A956-6FB01EBBC063}" destId="{FBF8FAC3-5737-4A14-98AC-D57584F6A9C4}" srcOrd="0" destOrd="0" presId="urn:microsoft.com/office/officeart/2005/8/layout/pyramid3"/>
    <dgm:cxn modelId="{74E11824-1F61-45E6-8D8B-FA9204A9D9ED}" type="presParOf" srcId="{FBF8FAC3-5737-4A14-98AC-D57584F6A9C4}" destId="{5CBD341E-63C8-47D1-B798-2D54232A1E02}" srcOrd="0" destOrd="0" presId="urn:microsoft.com/office/officeart/2005/8/layout/pyramid3"/>
    <dgm:cxn modelId="{1AE4214C-CAD0-4953-8F93-E92535A45973}" type="presParOf" srcId="{FBF8FAC3-5737-4A14-98AC-D57584F6A9C4}" destId="{B469CFA4-5135-48C7-80FF-939335D60092}" srcOrd="1" destOrd="0" presId="urn:microsoft.com/office/officeart/2005/8/layout/pyramid3"/>
    <dgm:cxn modelId="{C7028914-87DF-40D9-B217-CC9872255D04}" type="presParOf" srcId="{F627FAD4-2F49-4861-A956-6FB01EBBC063}" destId="{490A5E57-0A8B-4AEE-B507-5EA7E4D0AD91}" srcOrd="1" destOrd="0" presId="urn:microsoft.com/office/officeart/2005/8/layout/pyramid3"/>
    <dgm:cxn modelId="{BEA03BF5-911D-4EB9-8E94-BAE8758591D7}" type="presParOf" srcId="{490A5E57-0A8B-4AEE-B507-5EA7E4D0AD91}" destId="{29F6F8CF-094C-4E73-AB17-FA25E9BD4719}" srcOrd="0" destOrd="0" presId="urn:microsoft.com/office/officeart/2005/8/layout/pyramid3"/>
    <dgm:cxn modelId="{E9582601-20FA-47E1-9646-BCAC5E61C013}" type="presParOf" srcId="{490A5E57-0A8B-4AEE-B507-5EA7E4D0AD91}" destId="{07A79A3F-9964-4AF7-B768-CFD94A3496E1}" srcOrd="1" destOrd="0" presId="urn:microsoft.com/office/officeart/2005/8/layout/pyramid3"/>
    <dgm:cxn modelId="{3C0A3027-24D3-4A40-84BF-72D4935D18C4}" type="presParOf" srcId="{F627FAD4-2F49-4861-A956-6FB01EBBC063}" destId="{3BBEBE71-FAFB-4050-BE29-CE7385B62838}" srcOrd="2" destOrd="0" presId="urn:microsoft.com/office/officeart/2005/8/layout/pyramid3"/>
    <dgm:cxn modelId="{03063196-A09D-43D6-9DC0-AB20B67F3807}" type="presParOf" srcId="{3BBEBE71-FAFB-4050-BE29-CE7385B62838}" destId="{CE2FDC7A-2B7C-4679-B92F-FF8BF4D5B890}" srcOrd="0" destOrd="0" presId="urn:microsoft.com/office/officeart/2005/8/layout/pyramid3"/>
    <dgm:cxn modelId="{9BB380F8-356A-4FF2-BB52-943DDF52F771}" type="presParOf" srcId="{3BBEBE71-FAFB-4050-BE29-CE7385B62838}" destId="{FBDEC18C-9DD3-47FF-B2BD-450C767CC85B}" srcOrd="1" destOrd="0" presId="urn:microsoft.com/office/officeart/2005/8/layout/pyramid3"/>
    <dgm:cxn modelId="{556E1A3F-3A6F-4EB2-B77A-4B4C0AC83EC2}" type="presParOf" srcId="{F627FAD4-2F49-4861-A956-6FB01EBBC063}" destId="{25EE5C36-A275-46D3-A2E3-1801B8231149}" srcOrd="3" destOrd="0" presId="urn:microsoft.com/office/officeart/2005/8/layout/pyramid3"/>
    <dgm:cxn modelId="{84F3B8DE-FABC-4A01-B829-3034339F7026}" type="presParOf" srcId="{25EE5C36-A275-46D3-A2E3-1801B8231149}" destId="{F6BAB645-0F9B-40DC-A103-8080EE26DDFF}" srcOrd="0" destOrd="0" presId="urn:microsoft.com/office/officeart/2005/8/layout/pyramid3"/>
    <dgm:cxn modelId="{F67E712A-EFFF-4598-9F16-72AFC497C2A8}" type="presParOf" srcId="{25EE5C36-A275-46D3-A2E3-1801B8231149}" destId="{B1316287-C24A-48B1-BF77-8C56ADA688F6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B29701-2E89-4F12-AF0B-D3CC27758E7D}" type="doc">
      <dgm:prSet loTypeId="urn:microsoft.com/office/officeart/2005/8/layout/pyramid3" loCatId="pyramid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94181A9-284E-4487-9A9A-FB013217702A}">
      <dgm:prSet phldrT="[Текст]" custT="1"/>
      <dgm:spPr/>
      <dgm:t>
        <a:bodyPr anchor="t"/>
        <a:lstStyle/>
        <a:p>
          <a:r>
            <a:rPr lang="ru-RU" sz="1800" b="1" dirty="0"/>
            <a:t>субвенции</a:t>
          </a:r>
        </a:p>
      </dgm:t>
    </dgm:pt>
    <dgm:pt modelId="{4F5D4EF0-78EE-410D-A466-6B00C205C5E6}" type="parTrans" cxnId="{D572F5BB-BEEB-43A5-A956-BAD58537A48D}">
      <dgm:prSet/>
      <dgm:spPr/>
      <dgm:t>
        <a:bodyPr/>
        <a:lstStyle/>
        <a:p>
          <a:endParaRPr lang="ru-RU"/>
        </a:p>
      </dgm:t>
    </dgm:pt>
    <dgm:pt modelId="{130983FB-AAF5-4D51-9917-E4FD99987BEC}" type="sibTrans" cxnId="{D572F5BB-BEEB-43A5-A956-BAD58537A48D}">
      <dgm:prSet/>
      <dgm:spPr/>
      <dgm:t>
        <a:bodyPr/>
        <a:lstStyle/>
        <a:p>
          <a:endParaRPr lang="ru-RU"/>
        </a:p>
      </dgm:t>
    </dgm:pt>
    <dgm:pt modelId="{1957AA35-6DC7-47A6-94B7-3A5F38AF0A9D}">
      <dgm:prSet phldrT="[Текст]" custT="1"/>
      <dgm:spPr/>
      <dgm:t>
        <a:bodyPr anchor="t"/>
        <a:lstStyle/>
        <a:p>
          <a:r>
            <a:rPr lang="ru-RU" sz="1400" b="1" dirty="0"/>
            <a:t>субсидии</a:t>
          </a:r>
        </a:p>
      </dgm:t>
    </dgm:pt>
    <dgm:pt modelId="{F13202A1-7749-4987-93A7-2F99A2DEEB6A}" type="parTrans" cxnId="{61CF56F1-41D2-413E-A724-273A1015CE0B}">
      <dgm:prSet/>
      <dgm:spPr/>
      <dgm:t>
        <a:bodyPr/>
        <a:lstStyle/>
        <a:p>
          <a:endParaRPr lang="ru-RU"/>
        </a:p>
      </dgm:t>
    </dgm:pt>
    <dgm:pt modelId="{0A4B6B14-0307-43E7-97EE-429872399491}" type="sibTrans" cxnId="{61CF56F1-41D2-413E-A724-273A1015CE0B}">
      <dgm:prSet/>
      <dgm:spPr/>
      <dgm:t>
        <a:bodyPr/>
        <a:lstStyle/>
        <a:p>
          <a:endParaRPr lang="ru-RU"/>
        </a:p>
      </dgm:t>
    </dgm:pt>
    <dgm:pt modelId="{4D5F0C2E-28C6-4521-95A6-B3A4A9DCB75F}">
      <dgm:prSet phldrT="[Текст]" custT="1"/>
      <dgm:spPr/>
      <dgm:t>
        <a:bodyPr anchor="t"/>
        <a:lstStyle/>
        <a:p>
          <a:r>
            <a:rPr lang="ru-RU" sz="1100" b="1" dirty="0"/>
            <a:t>Иные МБТ</a:t>
          </a:r>
        </a:p>
      </dgm:t>
    </dgm:pt>
    <dgm:pt modelId="{4D8C2115-7EC0-408A-97E0-C45796AD9289}" type="parTrans" cxnId="{5A7DC4E2-9E69-48A2-A1F9-15661FB9E951}">
      <dgm:prSet/>
      <dgm:spPr/>
      <dgm:t>
        <a:bodyPr/>
        <a:lstStyle/>
        <a:p>
          <a:endParaRPr lang="ru-RU"/>
        </a:p>
      </dgm:t>
    </dgm:pt>
    <dgm:pt modelId="{261B8368-A3A5-49E5-81A6-44D8F15557D1}" type="sibTrans" cxnId="{5A7DC4E2-9E69-48A2-A1F9-15661FB9E951}">
      <dgm:prSet/>
      <dgm:spPr/>
      <dgm:t>
        <a:bodyPr/>
        <a:lstStyle/>
        <a:p>
          <a:endParaRPr lang="ru-RU"/>
        </a:p>
      </dgm:t>
    </dgm:pt>
    <dgm:pt modelId="{3244FAD7-277F-481D-8F84-8DEB15D8C060}">
      <dgm:prSet/>
      <dgm:spPr>
        <a:solidFill>
          <a:srgbClr val="FF0000"/>
        </a:solidFill>
      </dgm:spPr>
      <dgm:t>
        <a:bodyPr anchor="t"/>
        <a:lstStyle/>
        <a:p>
          <a:r>
            <a:rPr lang="ru-RU" b="1" dirty="0"/>
            <a:t>Дотации</a:t>
          </a:r>
        </a:p>
        <a:p>
          <a:r>
            <a:rPr lang="ru-RU" b="1" dirty="0"/>
            <a:t>1,8</a:t>
          </a:r>
        </a:p>
        <a:p>
          <a:endParaRPr lang="ru-RU" b="1" dirty="0"/>
        </a:p>
      </dgm:t>
    </dgm:pt>
    <dgm:pt modelId="{E9B43496-A8EF-4AD3-8C8E-7C99E7C50EBD}" type="sibTrans" cxnId="{7501126E-B8BF-4C84-B47A-800312B5743A}">
      <dgm:prSet/>
      <dgm:spPr/>
      <dgm:t>
        <a:bodyPr/>
        <a:lstStyle/>
        <a:p>
          <a:endParaRPr lang="ru-RU"/>
        </a:p>
      </dgm:t>
    </dgm:pt>
    <dgm:pt modelId="{802613C3-B754-4724-B2FF-EDD5548C03BC}" type="parTrans" cxnId="{7501126E-B8BF-4C84-B47A-800312B5743A}">
      <dgm:prSet/>
      <dgm:spPr/>
      <dgm:t>
        <a:bodyPr/>
        <a:lstStyle/>
        <a:p>
          <a:endParaRPr lang="ru-RU"/>
        </a:p>
      </dgm:t>
    </dgm:pt>
    <dgm:pt modelId="{F627FAD4-2F49-4861-A956-6FB01EBBC063}" type="pres">
      <dgm:prSet presAssocID="{9DB29701-2E89-4F12-AF0B-D3CC27758E7D}" presName="Name0" presStyleCnt="0">
        <dgm:presLayoutVars>
          <dgm:dir/>
          <dgm:animLvl val="lvl"/>
          <dgm:resizeHandles val="exact"/>
        </dgm:presLayoutVars>
      </dgm:prSet>
      <dgm:spPr/>
    </dgm:pt>
    <dgm:pt modelId="{FBF8FAC3-5737-4A14-98AC-D57584F6A9C4}" type="pres">
      <dgm:prSet presAssocID="{D94181A9-284E-4487-9A9A-FB013217702A}" presName="Name8" presStyleCnt="0"/>
      <dgm:spPr/>
    </dgm:pt>
    <dgm:pt modelId="{5CBD341E-63C8-47D1-B798-2D54232A1E02}" type="pres">
      <dgm:prSet presAssocID="{D94181A9-284E-4487-9A9A-FB013217702A}" presName="level" presStyleLbl="node1" presStyleIdx="0" presStyleCnt="4" custLinFactNeighborX="31" custLinFactNeighborY="-15715">
        <dgm:presLayoutVars>
          <dgm:chMax val="1"/>
          <dgm:bulletEnabled val="1"/>
        </dgm:presLayoutVars>
      </dgm:prSet>
      <dgm:spPr/>
    </dgm:pt>
    <dgm:pt modelId="{B469CFA4-5135-48C7-80FF-939335D60092}" type="pres">
      <dgm:prSet presAssocID="{D94181A9-284E-4487-9A9A-FB013217702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90A5E57-0A8B-4AEE-B507-5EA7E4D0AD91}" type="pres">
      <dgm:prSet presAssocID="{1957AA35-6DC7-47A6-94B7-3A5F38AF0A9D}" presName="Name8" presStyleCnt="0"/>
      <dgm:spPr/>
    </dgm:pt>
    <dgm:pt modelId="{29F6F8CF-094C-4E73-AB17-FA25E9BD4719}" type="pres">
      <dgm:prSet presAssocID="{1957AA35-6DC7-47A6-94B7-3A5F38AF0A9D}" presName="level" presStyleLbl="node1" presStyleIdx="1" presStyleCnt="4">
        <dgm:presLayoutVars>
          <dgm:chMax val="1"/>
          <dgm:bulletEnabled val="1"/>
        </dgm:presLayoutVars>
      </dgm:prSet>
      <dgm:spPr/>
    </dgm:pt>
    <dgm:pt modelId="{07A79A3F-9964-4AF7-B768-CFD94A3496E1}" type="pres">
      <dgm:prSet presAssocID="{1957AA35-6DC7-47A6-94B7-3A5F38AF0A9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BBEBE71-FAFB-4050-BE29-CE7385B62838}" type="pres">
      <dgm:prSet presAssocID="{4D5F0C2E-28C6-4521-95A6-B3A4A9DCB75F}" presName="Name8" presStyleCnt="0"/>
      <dgm:spPr/>
    </dgm:pt>
    <dgm:pt modelId="{CE2FDC7A-2B7C-4679-B92F-FF8BF4D5B890}" type="pres">
      <dgm:prSet presAssocID="{4D5F0C2E-28C6-4521-95A6-B3A4A9DCB75F}" presName="level" presStyleLbl="node1" presStyleIdx="2" presStyleCnt="4">
        <dgm:presLayoutVars>
          <dgm:chMax val="1"/>
          <dgm:bulletEnabled val="1"/>
        </dgm:presLayoutVars>
      </dgm:prSet>
      <dgm:spPr/>
    </dgm:pt>
    <dgm:pt modelId="{FBDEC18C-9DD3-47FF-B2BD-450C767CC85B}" type="pres">
      <dgm:prSet presAssocID="{4D5F0C2E-28C6-4521-95A6-B3A4A9DCB75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5EE5C36-A275-46D3-A2E3-1801B8231149}" type="pres">
      <dgm:prSet presAssocID="{3244FAD7-277F-481D-8F84-8DEB15D8C060}" presName="Name8" presStyleCnt="0"/>
      <dgm:spPr/>
    </dgm:pt>
    <dgm:pt modelId="{F6BAB645-0F9B-40DC-A103-8080EE26DDFF}" type="pres">
      <dgm:prSet presAssocID="{3244FAD7-277F-481D-8F84-8DEB15D8C060}" presName="level" presStyleLbl="node1" presStyleIdx="3" presStyleCnt="4">
        <dgm:presLayoutVars>
          <dgm:chMax val="1"/>
          <dgm:bulletEnabled val="1"/>
        </dgm:presLayoutVars>
      </dgm:prSet>
      <dgm:spPr/>
    </dgm:pt>
    <dgm:pt modelId="{B1316287-C24A-48B1-BF77-8C56ADA688F6}" type="pres">
      <dgm:prSet presAssocID="{3244FAD7-277F-481D-8F84-8DEB15D8C060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C4BD0B32-E3E2-4EE6-9FF5-3D07573247C3}" type="presOf" srcId="{3244FAD7-277F-481D-8F84-8DEB15D8C060}" destId="{B1316287-C24A-48B1-BF77-8C56ADA688F6}" srcOrd="1" destOrd="0" presId="urn:microsoft.com/office/officeart/2005/8/layout/pyramid3"/>
    <dgm:cxn modelId="{9C3C4C61-649F-48B8-80A9-3F5594C8BBAB}" type="presOf" srcId="{4D5F0C2E-28C6-4521-95A6-B3A4A9DCB75F}" destId="{CE2FDC7A-2B7C-4679-B92F-FF8BF4D5B890}" srcOrd="0" destOrd="0" presId="urn:microsoft.com/office/officeart/2005/8/layout/pyramid3"/>
    <dgm:cxn modelId="{7501126E-B8BF-4C84-B47A-800312B5743A}" srcId="{9DB29701-2E89-4F12-AF0B-D3CC27758E7D}" destId="{3244FAD7-277F-481D-8F84-8DEB15D8C060}" srcOrd="3" destOrd="0" parTransId="{802613C3-B754-4724-B2FF-EDD5548C03BC}" sibTransId="{E9B43496-A8EF-4AD3-8C8E-7C99E7C50EBD}"/>
    <dgm:cxn modelId="{837FBF70-2545-4B87-BEC9-82F4F9A61745}" type="presOf" srcId="{3244FAD7-277F-481D-8F84-8DEB15D8C060}" destId="{F6BAB645-0F9B-40DC-A103-8080EE26DDFF}" srcOrd="0" destOrd="0" presId="urn:microsoft.com/office/officeart/2005/8/layout/pyramid3"/>
    <dgm:cxn modelId="{CD507B53-F22D-471E-8560-D1E4C352A075}" type="presOf" srcId="{D94181A9-284E-4487-9A9A-FB013217702A}" destId="{B469CFA4-5135-48C7-80FF-939335D60092}" srcOrd="1" destOrd="0" presId="urn:microsoft.com/office/officeart/2005/8/layout/pyramid3"/>
    <dgm:cxn modelId="{B9A12578-C1FE-4D36-813B-734CAA866073}" type="presOf" srcId="{1957AA35-6DC7-47A6-94B7-3A5F38AF0A9D}" destId="{29F6F8CF-094C-4E73-AB17-FA25E9BD4719}" srcOrd="0" destOrd="0" presId="urn:microsoft.com/office/officeart/2005/8/layout/pyramid3"/>
    <dgm:cxn modelId="{D572F5BB-BEEB-43A5-A956-BAD58537A48D}" srcId="{9DB29701-2E89-4F12-AF0B-D3CC27758E7D}" destId="{D94181A9-284E-4487-9A9A-FB013217702A}" srcOrd="0" destOrd="0" parTransId="{4F5D4EF0-78EE-410D-A466-6B00C205C5E6}" sibTransId="{130983FB-AAF5-4D51-9917-E4FD99987BEC}"/>
    <dgm:cxn modelId="{67AFAED0-6FFD-405A-8FD8-EEDB4F867687}" type="presOf" srcId="{D94181A9-284E-4487-9A9A-FB013217702A}" destId="{5CBD341E-63C8-47D1-B798-2D54232A1E02}" srcOrd="0" destOrd="0" presId="urn:microsoft.com/office/officeart/2005/8/layout/pyramid3"/>
    <dgm:cxn modelId="{5A7DC4E2-9E69-48A2-A1F9-15661FB9E951}" srcId="{9DB29701-2E89-4F12-AF0B-D3CC27758E7D}" destId="{4D5F0C2E-28C6-4521-95A6-B3A4A9DCB75F}" srcOrd="2" destOrd="0" parTransId="{4D8C2115-7EC0-408A-97E0-C45796AD9289}" sibTransId="{261B8368-A3A5-49E5-81A6-44D8F15557D1}"/>
    <dgm:cxn modelId="{121478EF-1C21-42AC-A876-01E5E33AA9A5}" type="presOf" srcId="{9DB29701-2E89-4F12-AF0B-D3CC27758E7D}" destId="{F627FAD4-2F49-4861-A956-6FB01EBBC063}" srcOrd="0" destOrd="0" presId="urn:microsoft.com/office/officeart/2005/8/layout/pyramid3"/>
    <dgm:cxn modelId="{61CF56F1-41D2-413E-A724-273A1015CE0B}" srcId="{9DB29701-2E89-4F12-AF0B-D3CC27758E7D}" destId="{1957AA35-6DC7-47A6-94B7-3A5F38AF0A9D}" srcOrd="1" destOrd="0" parTransId="{F13202A1-7749-4987-93A7-2F99A2DEEB6A}" sibTransId="{0A4B6B14-0307-43E7-97EE-429872399491}"/>
    <dgm:cxn modelId="{E018C2F8-577E-4240-AFB3-FDCCA8B863C7}" type="presOf" srcId="{4D5F0C2E-28C6-4521-95A6-B3A4A9DCB75F}" destId="{FBDEC18C-9DD3-47FF-B2BD-450C767CC85B}" srcOrd="1" destOrd="0" presId="urn:microsoft.com/office/officeart/2005/8/layout/pyramid3"/>
    <dgm:cxn modelId="{1226E0F9-6680-417E-8575-C0BE2E234B53}" type="presOf" srcId="{1957AA35-6DC7-47A6-94B7-3A5F38AF0A9D}" destId="{07A79A3F-9964-4AF7-B768-CFD94A3496E1}" srcOrd="1" destOrd="0" presId="urn:microsoft.com/office/officeart/2005/8/layout/pyramid3"/>
    <dgm:cxn modelId="{89E7B846-BAED-4503-8CA3-205BDAC66028}" type="presParOf" srcId="{F627FAD4-2F49-4861-A956-6FB01EBBC063}" destId="{FBF8FAC3-5737-4A14-98AC-D57584F6A9C4}" srcOrd="0" destOrd="0" presId="urn:microsoft.com/office/officeart/2005/8/layout/pyramid3"/>
    <dgm:cxn modelId="{A30BC49B-BB24-4D18-8C59-610617DBBD4D}" type="presParOf" srcId="{FBF8FAC3-5737-4A14-98AC-D57584F6A9C4}" destId="{5CBD341E-63C8-47D1-B798-2D54232A1E02}" srcOrd="0" destOrd="0" presId="urn:microsoft.com/office/officeart/2005/8/layout/pyramid3"/>
    <dgm:cxn modelId="{7AFA49FC-B269-43AB-ACBD-A4A00F5985AB}" type="presParOf" srcId="{FBF8FAC3-5737-4A14-98AC-D57584F6A9C4}" destId="{B469CFA4-5135-48C7-80FF-939335D60092}" srcOrd="1" destOrd="0" presId="urn:microsoft.com/office/officeart/2005/8/layout/pyramid3"/>
    <dgm:cxn modelId="{C4C5CBE4-8620-4797-A34D-F5487BA9DFE9}" type="presParOf" srcId="{F627FAD4-2F49-4861-A956-6FB01EBBC063}" destId="{490A5E57-0A8B-4AEE-B507-5EA7E4D0AD91}" srcOrd="1" destOrd="0" presId="urn:microsoft.com/office/officeart/2005/8/layout/pyramid3"/>
    <dgm:cxn modelId="{02730E0C-E61A-43A2-B8FF-D898E7C53133}" type="presParOf" srcId="{490A5E57-0A8B-4AEE-B507-5EA7E4D0AD91}" destId="{29F6F8CF-094C-4E73-AB17-FA25E9BD4719}" srcOrd="0" destOrd="0" presId="urn:microsoft.com/office/officeart/2005/8/layout/pyramid3"/>
    <dgm:cxn modelId="{3549C5C5-7D5D-4D31-AAFC-810B09A28793}" type="presParOf" srcId="{490A5E57-0A8B-4AEE-B507-5EA7E4D0AD91}" destId="{07A79A3F-9964-4AF7-B768-CFD94A3496E1}" srcOrd="1" destOrd="0" presId="urn:microsoft.com/office/officeart/2005/8/layout/pyramid3"/>
    <dgm:cxn modelId="{14987F96-EF0C-479B-B2F6-BF1487301F65}" type="presParOf" srcId="{F627FAD4-2F49-4861-A956-6FB01EBBC063}" destId="{3BBEBE71-FAFB-4050-BE29-CE7385B62838}" srcOrd="2" destOrd="0" presId="urn:microsoft.com/office/officeart/2005/8/layout/pyramid3"/>
    <dgm:cxn modelId="{6F66546E-7EEF-43E8-A1AA-54DDB9920A2A}" type="presParOf" srcId="{3BBEBE71-FAFB-4050-BE29-CE7385B62838}" destId="{CE2FDC7A-2B7C-4679-B92F-FF8BF4D5B890}" srcOrd="0" destOrd="0" presId="urn:microsoft.com/office/officeart/2005/8/layout/pyramid3"/>
    <dgm:cxn modelId="{94E01759-CE2A-419F-9D62-302BA0681E7B}" type="presParOf" srcId="{3BBEBE71-FAFB-4050-BE29-CE7385B62838}" destId="{FBDEC18C-9DD3-47FF-B2BD-450C767CC85B}" srcOrd="1" destOrd="0" presId="urn:microsoft.com/office/officeart/2005/8/layout/pyramid3"/>
    <dgm:cxn modelId="{3119E28B-76D2-457B-9210-6B31F5984177}" type="presParOf" srcId="{F627FAD4-2F49-4861-A956-6FB01EBBC063}" destId="{25EE5C36-A275-46D3-A2E3-1801B8231149}" srcOrd="3" destOrd="0" presId="urn:microsoft.com/office/officeart/2005/8/layout/pyramid3"/>
    <dgm:cxn modelId="{B8299B19-A3CF-4563-9C30-F084BF2CF9AA}" type="presParOf" srcId="{25EE5C36-A275-46D3-A2E3-1801B8231149}" destId="{F6BAB645-0F9B-40DC-A103-8080EE26DDFF}" srcOrd="0" destOrd="0" presId="urn:microsoft.com/office/officeart/2005/8/layout/pyramid3"/>
    <dgm:cxn modelId="{11B84BC2-137E-48D4-AE73-EBE5ABA29539}" type="presParOf" srcId="{25EE5C36-A275-46D3-A2E3-1801B8231149}" destId="{B1316287-C24A-48B1-BF77-8C56ADA688F6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DB29701-2E89-4F12-AF0B-D3CC27758E7D}" type="doc">
      <dgm:prSet loTypeId="urn:microsoft.com/office/officeart/2005/8/layout/pyramid3" loCatId="pyramid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94181A9-284E-4487-9A9A-FB013217702A}">
      <dgm:prSet phldrT="[Текст]" custT="1"/>
      <dgm:spPr/>
      <dgm:t>
        <a:bodyPr anchor="t"/>
        <a:lstStyle/>
        <a:p>
          <a:r>
            <a:rPr lang="ru-RU" sz="1800" b="1" dirty="0"/>
            <a:t>субвенции</a:t>
          </a:r>
        </a:p>
      </dgm:t>
    </dgm:pt>
    <dgm:pt modelId="{4F5D4EF0-78EE-410D-A466-6B00C205C5E6}" type="parTrans" cxnId="{D572F5BB-BEEB-43A5-A956-BAD58537A48D}">
      <dgm:prSet/>
      <dgm:spPr/>
      <dgm:t>
        <a:bodyPr/>
        <a:lstStyle/>
        <a:p>
          <a:endParaRPr lang="ru-RU"/>
        </a:p>
      </dgm:t>
    </dgm:pt>
    <dgm:pt modelId="{130983FB-AAF5-4D51-9917-E4FD99987BEC}" type="sibTrans" cxnId="{D572F5BB-BEEB-43A5-A956-BAD58537A48D}">
      <dgm:prSet/>
      <dgm:spPr/>
      <dgm:t>
        <a:bodyPr/>
        <a:lstStyle/>
        <a:p>
          <a:endParaRPr lang="ru-RU"/>
        </a:p>
      </dgm:t>
    </dgm:pt>
    <dgm:pt modelId="{1957AA35-6DC7-47A6-94B7-3A5F38AF0A9D}">
      <dgm:prSet phldrT="[Текст]" custT="1"/>
      <dgm:spPr/>
      <dgm:t>
        <a:bodyPr anchor="t"/>
        <a:lstStyle/>
        <a:p>
          <a:r>
            <a:rPr lang="ru-RU" sz="1400" b="1" dirty="0"/>
            <a:t>субсидии</a:t>
          </a:r>
        </a:p>
      </dgm:t>
    </dgm:pt>
    <dgm:pt modelId="{F13202A1-7749-4987-93A7-2F99A2DEEB6A}" type="parTrans" cxnId="{61CF56F1-41D2-413E-A724-273A1015CE0B}">
      <dgm:prSet/>
      <dgm:spPr/>
      <dgm:t>
        <a:bodyPr/>
        <a:lstStyle/>
        <a:p>
          <a:endParaRPr lang="ru-RU"/>
        </a:p>
      </dgm:t>
    </dgm:pt>
    <dgm:pt modelId="{0A4B6B14-0307-43E7-97EE-429872399491}" type="sibTrans" cxnId="{61CF56F1-41D2-413E-A724-273A1015CE0B}">
      <dgm:prSet/>
      <dgm:spPr/>
      <dgm:t>
        <a:bodyPr/>
        <a:lstStyle/>
        <a:p>
          <a:endParaRPr lang="ru-RU"/>
        </a:p>
      </dgm:t>
    </dgm:pt>
    <dgm:pt modelId="{4D5F0C2E-28C6-4521-95A6-B3A4A9DCB75F}">
      <dgm:prSet phldrT="[Текст]" custT="1"/>
      <dgm:spPr/>
      <dgm:t>
        <a:bodyPr anchor="t"/>
        <a:lstStyle/>
        <a:p>
          <a:r>
            <a:rPr lang="ru-RU" sz="1100" b="1" dirty="0"/>
            <a:t>Иные МБТ</a:t>
          </a:r>
        </a:p>
      </dgm:t>
    </dgm:pt>
    <dgm:pt modelId="{4D8C2115-7EC0-408A-97E0-C45796AD9289}" type="parTrans" cxnId="{5A7DC4E2-9E69-48A2-A1F9-15661FB9E951}">
      <dgm:prSet/>
      <dgm:spPr/>
      <dgm:t>
        <a:bodyPr/>
        <a:lstStyle/>
        <a:p>
          <a:endParaRPr lang="ru-RU"/>
        </a:p>
      </dgm:t>
    </dgm:pt>
    <dgm:pt modelId="{261B8368-A3A5-49E5-81A6-44D8F15557D1}" type="sibTrans" cxnId="{5A7DC4E2-9E69-48A2-A1F9-15661FB9E951}">
      <dgm:prSet/>
      <dgm:spPr/>
      <dgm:t>
        <a:bodyPr/>
        <a:lstStyle/>
        <a:p>
          <a:endParaRPr lang="ru-RU"/>
        </a:p>
      </dgm:t>
    </dgm:pt>
    <dgm:pt modelId="{3244FAD7-277F-481D-8F84-8DEB15D8C060}">
      <dgm:prSet/>
      <dgm:spPr>
        <a:solidFill>
          <a:srgbClr val="FF0000"/>
        </a:solidFill>
      </dgm:spPr>
      <dgm:t>
        <a:bodyPr anchor="t"/>
        <a:lstStyle/>
        <a:p>
          <a:r>
            <a:rPr lang="ru-RU" b="1" dirty="0"/>
            <a:t>Дотации</a:t>
          </a:r>
        </a:p>
        <a:p>
          <a:r>
            <a:rPr lang="ru-RU" b="1" dirty="0"/>
            <a:t>0</a:t>
          </a:r>
        </a:p>
      </dgm:t>
    </dgm:pt>
    <dgm:pt modelId="{E9B43496-A8EF-4AD3-8C8E-7C99E7C50EBD}" type="sibTrans" cxnId="{7501126E-B8BF-4C84-B47A-800312B5743A}">
      <dgm:prSet/>
      <dgm:spPr/>
      <dgm:t>
        <a:bodyPr/>
        <a:lstStyle/>
        <a:p>
          <a:endParaRPr lang="ru-RU"/>
        </a:p>
      </dgm:t>
    </dgm:pt>
    <dgm:pt modelId="{802613C3-B754-4724-B2FF-EDD5548C03BC}" type="parTrans" cxnId="{7501126E-B8BF-4C84-B47A-800312B5743A}">
      <dgm:prSet/>
      <dgm:spPr/>
      <dgm:t>
        <a:bodyPr/>
        <a:lstStyle/>
        <a:p>
          <a:endParaRPr lang="ru-RU"/>
        </a:p>
      </dgm:t>
    </dgm:pt>
    <dgm:pt modelId="{F627FAD4-2F49-4861-A956-6FB01EBBC063}" type="pres">
      <dgm:prSet presAssocID="{9DB29701-2E89-4F12-AF0B-D3CC27758E7D}" presName="Name0" presStyleCnt="0">
        <dgm:presLayoutVars>
          <dgm:dir/>
          <dgm:animLvl val="lvl"/>
          <dgm:resizeHandles val="exact"/>
        </dgm:presLayoutVars>
      </dgm:prSet>
      <dgm:spPr/>
    </dgm:pt>
    <dgm:pt modelId="{FBF8FAC3-5737-4A14-98AC-D57584F6A9C4}" type="pres">
      <dgm:prSet presAssocID="{D94181A9-284E-4487-9A9A-FB013217702A}" presName="Name8" presStyleCnt="0"/>
      <dgm:spPr/>
    </dgm:pt>
    <dgm:pt modelId="{5CBD341E-63C8-47D1-B798-2D54232A1E02}" type="pres">
      <dgm:prSet presAssocID="{D94181A9-284E-4487-9A9A-FB013217702A}" presName="level" presStyleLbl="node1" presStyleIdx="0" presStyleCnt="4" custScaleY="95160" custLinFactNeighborX="-15071" custLinFactNeighborY="-36701">
        <dgm:presLayoutVars>
          <dgm:chMax val="1"/>
          <dgm:bulletEnabled val="1"/>
        </dgm:presLayoutVars>
      </dgm:prSet>
      <dgm:spPr/>
    </dgm:pt>
    <dgm:pt modelId="{B469CFA4-5135-48C7-80FF-939335D60092}" type="pres">
      <dgm:prSet presAssocID="{D94181A9-284E-4487-9A9A-FB013217702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90A5E57-0A8B-4AEE-B507-5EA7E4D0AD91}" type="pres">
      <dgm:prSet presAssocID="{1957AA35-6DC7-47A6-94B7-3A5F38AF0A9D}" presName="Name8" presStyleCnt="0"/>
      <dgm:spPr/>
    </dgm:pt>
    <dgm:pt modelId="{29F6F8CF-094C-4E73-AB17-FA25E9BD4719}" type="pres">
      <dgm:prSet presAssocID="{1957AA35-6DC7-47A6-94B7-3A5F38AF0A9D}" presName="level" presStyleLbl="node1" presStyleIdx="1" presStyleCnt="4" custScaleY="103738" custLinFactNeighborX="816" custLinFactNeighborY="2145">
        <dgm:presLayoutVars>
          <dgm:chMax val="1"/>
          <dgm:bulletEnabled val="1"/>
        </dgm:presLayoutVars>
      </dgm:prSet>
      <dgm:spPr/>
    </dgm:pt>
    <dgm:pt modelId="{07A79A3F-9964-4AF7-B768-CFD94A3496E1}" type="pres">
      <dgm:prSet presAssocID="{1957AA35-6DC7-47A6-94B7-3A5F38AF0A9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BBEBE71-FAFB-4050-BE29-CE7385B62838}" type="pres">
      <dgm:prSet presAssocID="{4D5F0C2E-28C6-4521-95A6-B3A4A9DCB75F}" presName="Name8" presStyleCnt="0"/>
      <dgm:spPr/>
    </dgm:pt>
    <dgm:pt modelId="{CE2FDC7A-2B7C-4679-B92F-FF8BF4D5B890}" type="pres">
      <dgm:prSet presAssocID="{4D5F0C2E-28C6-4521-95A6-B3A4A9DCB75F}" presName="level" presStyleLbl="node1" presStyleIdx="2" presStyleCnt="4" custScaleY="94121" custLinFactNeighborX="-268" custLinFactNeighborY="3657">
        <dgm:presLayoutVars>
          <dgm:chMax val="1"/>
          <dgm:bulletEnabled val="1"/>
        </dgm:presLayoutVars>
      </dgm:prSet>
      <dgm:spPr/>
    </dgm:pt>
    <dgm:pt modelId="{FBDEC18C-9DD3-47FF-B2BD-450C767CC85B}" type="pres">
      <dgm:prSet presAssocID="{4D5F0C2E-28C6-4521-95A6-B3A4A9DCB75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5EE5C36-A275-46D3-A2E3-1801B8231149}" type="pres">
      <dgm:prSet presAssocID="{3244FAD7-277F-481D-8F84-8DEB15D8C060}" presName="Name8" presStyleCnt="0"/>
      <dgm:spPr/>
    </dgm:pt>
    <dgm:pt modelId="{F6BAB645-0F9B-40DC-A103-8080EE26DDFF}" type="pres">
      <dgm:prSet presAssocID="{3244FAD7-277F-481D-8F84-8DEB15D8C060}" presName="level" presStyleLbl="node1" presStyleIdx="3" presStyleCnt="4" custAng="0" custScaleX="102528" custScaleY="107120" custLinFactNeighborX="-3774" custLinFactNeighborY="4804">
        <dgm:presLayoutVars>
          <dgm:chMax val="1"/>
          <dgm:bulletEnabled val="1"/>
        </dgm:presLayoutVars>
      </dgm:prSet>
      <dgm:spPr/>
    </dgm:pt>
    <dgm:pt modelId="{B1316287-C24A-48B1-BF77-8C56ADA688F6}" type="pres">
      <dgm:prSet presAssocID="{3244FAD7-277F-481D-8F84-8DEB15D8C060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A02F2300-13E5-4AF6-82B3-FF6182AC32AE}" type="presOf" srcId="{9DB29701-2E89-4F12-AF0B-D3CC27758E7D}" destId="{F627FAD4-2F49-4861-A956-6FB01EBBC063}" srcOrd="0" destOrd="0" presId="urn:microsoft.com/office/officeart/2005/8/layout/pyramid3"/>
    <dgm:cxn modelId="{03C3F71A-64A0-4FD7-ADC2-41AAB207D743}" type="presOf" srcId="{4D5F0C2E-28C6-4521-95A6-B3A4A9DCB75F}" destId="{CE2FDC7A-2B7C-4679-B92F-FF8BF4D5B890}" srcOrd="0" destOrd="0" presId="urn:microsoft.com/office/officeart/2005/8/layout/pyramid3"/>
    <dgm:cxn modelId="{62EBB43B-482B-49E1-B2F9-BFFCD0BAB72B}" type="presOf" srcId="{D94181A9-284E-4487-9A9A-FB013217702A}" destId="{5CBD341E-63C8-47D1-B798-2D54232A1E02}" srcOrd="0" destOrd="0" presId="urn:microsoft.com/office/officeart/2005/8/layout/pyramid3"/>
    <dgm:cxn modelId="{7501126E-B8BF-4C84-B47A-800312B5743A}" srcId="{9DB29701-2E89-4F12-AF0B-D3CC27758E7D}" destId="{3244FAD7-277F-481D-8F84-8DEB15D8C060}" srcOrd="3" destOrd="0" parTransId="{802613C3-B754-4724-B2FF-EDD5548C03BC}" sibTransId="{E9B43496-A8EF-4AD3-8C8E-7C99E7C50EBD}"/>
    <dgm:cxn modelId="{4F1D0382-C33F-4BFC-884F-C6F3E1938F82}" type="presOf" srcId="{3244FAD7-277F-481D-8F84-8DEB15D8C060}" destId="{F6BAB645-0F9B-40DC-A103-8080EE26DDFF}" srcOrd="0" destOrd="0" presId="urn:microsoft.com/office/officeart/2005/8/layout/pyramid3"/>
    <dgm:cxn modelId="{CF91DC96-1CB0-4B50-ADAD-2D47E6D72A2C}" type="presOf" srcId="{3244FAD7-277F-481D-8F84-8DEB15D8C060}" destId="{B1316287-C24A-48B1-BF77-8C56ADA688F6}" srcOrd="1" destOrd="0" presId="urn:microsoft.com/office/officeart/2005/8/layout/pyramid3"/>
    <dgm:cxn modelId="{0C8373B2-CEAC-4713-B41A-6BAE7941BCF1}" type="presOf" srcId="{D94181A9-284E-4487-9A9A-FB013217702A}" destId="{B469CFA4-5135-48C7-80FF-939335D60092}" srcOrd="1" destOrd="0" presId="urn:microsoft.com/office/officeart/2005/8/layout/pyramid3"/>
    <dgm:cxn modelId="{D572F5BB-BEEB-43A5-A956-BAD58537A48D}" srcId="{9DB29701-2E89-4F12-AF0B-D3CC27758E7D}" destId="{D94181A9-284E-4487-9A9A-FB013217702A}" srcOrd="0" destOrd="0" parTransId="{4F5D4EF0-78EE-410D-A466-6B00C205C5E6}" sibTransId="{130983FB-AAF5-4D51-9917-E4FD99987BEC}"/>
    <dgm:cxn modelId="{94AA4FBD-EF57-4583-8381-B806DD8CA399}" type="presOf" srcId="{4D5F0C2E-28C6-4521-95A6-B3A4A9DCB75F}" destId="{FBDEC18C-9DD3-47FF-B2BD-450C767CC85B}" srcOrd="1" destOrd="0" presId="urn:microsoft.com/office/officeart/2005/8/layout/pyramid3"/>
    <dgm:cxn modelId="{5A7DC4E2-9E69-48A2-A1F9-15661FB9E951}" srcId="{9DB29701-2E89-4F12-AF0B-D3CC27758E7D}" destId="{4D5F0C2E-28C6-4521-95A6-B3A4A9DCB75F}" srcOrd="2" destOrd="0" parTransId="{4D8C2115-7EC0-408A-97E0-C45796AD9289}" sibTransId="{261B8368-A3A5-49E5-81A6-44D8F15557D1}"/>
    <dgm:cxn modelId="{A877EEE5-3AF7-4740-BAF7-1D28EF5EF1A9}" type="presOf" srcId="{1957AA35-6DC7-47A6-94B7-3A5F38AF0A9D}" destId="{07A79A3F-9964-4AF7-B768-CFD94A3496E1}" srcOrd="1" destOrd="0" presId="urn:microsoft.com/office/officeart/2005/8/layout/pyramid3"/>
    <dgm:cxn modelId="{61CF56F1-41D2-413E-A724-273A1015CE0B}" srcId="{9DB29701-2E89-4F12-AF0B-D3CC27758E7D}" destId="{1957AA35-6DC7-47A6-94B7-3A5F38AF0A9D}" srcOrd="1" destOrd="0" parTransId="{F13202A1-7749-4987-93A7-2F99A2DEEB6A}" sibTransId="{0A4B6B14-0307-43E7-97EE-429872399491}"/>
    <dgm:cxn modelId="{61E88AF7-9BCB-4B10-98D6-065BB9AA679A}" type="presOf" srcId="{1957AA35-6DC7-47A6-94B7-3A5F38AF0A9D}" destId="{29F6F8CF-094C-4E73-AB17-FA25E9BD4719}" srcOrd="0" destOrd="0" presId="urn:microsoft.com/office/officeart/2005/8/layout/pyramid3"/>
    <dgm:cxn modelId="{A34112B6-9AE8-48BB-8A00-B0F240BB6263}" type="presParOf" srcId="{F627FAD4-2F49-4861-A956-6FB01EBBC063}" destId="{FBF8FAC3-5737-4A14-98AC-D57584F6A9C4}" srcOrd="0" destOrd="0" presId="urn:microsoft.com/office/officeart/2005/8/layout/pyramid3"/>
    <dgm:cxn modelId="{481EE53A-31FB-4CC4-A20E-FD72335C9C4B}" type="presParOf" srcId="{FBF8FAC3-5737-4A14-98AC-D57584F6A9C4}" destId="{5CBD341E-63C8-47D1-B798-2D54232A1E02}" srcOrd="0" destOrd="0" presId="urn:microsoft.com/office/officeart/2005/8/layout/pyramid3"/>
    <dgm:cxn modelId="{60351762-0457-4E03-B253-F88D53A5591F}" type="presParOf" srcId="{FBF8FAC3-5737-4A14-98AC-D57584F6A9C4}" destId="{B469CFA4-5135-48C7-80FF-939335D60092}" srcOrd="1" destOrd="0" presId="urn:microsoft.com/office/officeart/2005/8/layout/pyramid3"/>
    <dgm:cxn modelId="{E067A77E-A992-41DB-82AF-451CF686C04E}" type="presParOf" srcId="{F627FAD4-2F49-4861-A956-6FB01EBBC063}" destId="{490A5E57-0A8B-4AEE-B507-5EA7E4D0AD91}" srcOrd="1" destOrd="0" presId="urn:microsoft.com/office/officeart/2005/8/layout/pyramid3"/>
    <dgm:cxn modelId="{B7A4866C-CEC9-48E3-BFA4-FC0651E19F2F}" type="presParOf" srcId="{490A5E57-0A8B-4AEE-B507-5EA7E4D0AD91}" destId="{29F6F8CF-094C-4E73-AB17-FA25E9BD4719}" srcOrd="0" destOrd="0" presId="urn:microsoft.com/office/officeart/2005/8/layout/pyramid3"/>
    <dgm:cxn modelId="{1B868BAA-C9EC-4229-A00C-099B17E32CF6}" type="presParOf" srcId="{490A5E57-0A8B-4AEE-B507-5EA7E4D0AD91}" destId="{07A79A3F-9964-4AF7-B768-CFD94A3496E1}" srcOrd="1" destOrd="0" presId="urn:microsoft.com/office/officeart/2005/8/layout/pyramid3"/>
    <dgm:cxn modelId="{73CB1A39-2E3A-4885-9827-734A5B0584C6}" type="presParOf" srcId="{F627FAD4-2F49-4861-A956-6FB01EBBC063}" destId="{3BBEBE71-FAFB-4050-BE29-CE7385B62838}" srcOrd="2" destOrd="0" presId="urn:microsoft.com/office/officeart/2005/8/layout/pyramid3"/>
    <dgm:cxn modelId="{CA827249-B734-4B22-8505-DC839C2C869C}" type="presParOf" srcId="{3BBEBE71-FAFB-4050-BE29-CE7385B62838}" destId="{CE2FDC7A-2B7C-4679-B92F-FF8BF4D5B890}" srcOrd="0" destOrd="0" presId="urn:microsoft.com/office/officeart/2005/8/layout/pyramid3"/>
    <dgm:cxn modelId="{2FCD2FC2-C405-4CB0-A6F6-1D9F1CD9E145}" type="presParOf" srcId="{3BBEBE71-FAFB-4050-BE29-CE7385B62838}" destId="{FBDEC18C-9DD3-47FF-B2BD-450C767CC85B}" srcOrd="1" destOrd="0" presId="urn:microsoft.com/office/officeart/2005/8/layout/pyramid3"/>
    <dgm:cxn modelId="{94862FA0-760E-4A9F-9EF2-6F07EB4ED0CE}" type="presParOf" srcId="{F627FAD4-2F49-4861-A956-6FB01EBBC063}" destId="{25EE5C36-A275-46D3-A2E3-1801B8231149}" srcOrd="3" destOrd="0" presId="urn:microsoft.com/office/officeart/2005/8/layout/pyramid3"/>
    <dgm:cxn modelId="{4EA97C09-8906-47B9-A945-22D88B80FB8F}" type="presParOf" srcId="{25EE5C36-A275-46D3-A2E3-1801B8231149}" destId="{F6BAB645-0F9B-40DC-A103-8080EE26DDFF}" srcOrd="0" destOrd="0" presId="urn:microsoft.com/office/officeart/2005/8/layout/pyramid3"/>
    <dgm:cxn modelId="{1C4BDBD8-DBF2-4F0A-9732-C08653A8F732}" type="presParOf" srcId="{25EE5C36-A275-46D3-A2E3-1801B8231149}" destId="{B1316287-C24A-48B1-BF77-8C56ADA688F6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DE8487-AF3A-4AC2-A3B4-15C21E4273EE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3B9ED0-0666-426E-A80C-BF95C51FA554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/>
            <a:t>Дотации бюджетам поселений на выравнивание бюджетной обеспеченности </a:t>
          </a:r>
        </a:p>
      </dgm:t>
    </dgm:pt>
    <dgm:pt modelId="{9F9228F6-6C16-4273-B326-E12D6770C434}" type="parTrans" cxnId="{1D1E15CD-374D-4164-99F0-9199819DFABD}">
      <dgm:prSet/>
      <dgm:spPr/>
      <dgm:t>
        <a:bodyPr/>
        <a:lstStyle/>
        <a:p>
          <a:endParaRPr lang="ru-RU"/>
        </a:p>
      </dgm:t>
    </dgm:pt>
    <dgm:pt modelId="{5F8110D3-829F-483F-B140-E27AFF48EF55}" type="sibTrans" cxnId="{1D1E15CD-374D-4164-99F0-9199819DFABD}">
      <dgm:prSet/>
      <dgm:spPr/>
      <dgm:t>
        <a:bodyPr/>
        <a:lstStyle/>
        <a:p>
          <a:endParaRPr lang="ru-RU"/>
        </a:p>
      </dgm:t>
    </dgm:pt>
    <dgm:pt modelId="{625BD153-1289-4D87-AF23-5C61E4FFE301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800" b="1" dirty="0">
              <a:solidFill>
                <a:srgbClr val="FFC000"/>
              </a:solidFill>
            </a:rPr>
            <a:t>2025</a:t>
          </a:r>
        </a:p>
        <a:p>
          <a:r>
            <a:rPr lang="ru-RU" sz="2400" b="1" dirty="0"/>
            <a:t>87,5</a:t>
          </a:r>
        </a:p>
      </dgm:t>
    </dgm:pt>
    <dgm:pt modelId="{C5DC216B-2D9C-43F0-B2D5-47752C991720}" type="parTrans" cxnId="{25147A62-2C27-49C9-B0FC-9BBBA54F3B1B}">
      <dgm:prSet/>
      <dgm:spPr/>
      <dgm:t>
        <a:bodyPr/>
        <a:lstStyle/>
        <a:p>
          <a:endParaRPr lang="ru-RU"/>
        </a:p>
      </dgm:t>
    </dgm:pt>
    <dgm:pt modelId="{56A32A91-0050-47EE-BF95-FFCBA94409BC}" type="sibTrans" cxnId="{25147A62-2C27-49C9-B0FC-9BBBA54F3B1B}">
      <dgm:prSet/>
      <dgm:spPr/>
      <dgm:t>
        <a:bodyPr/>
        <a:lstStyle/>
        <a:p>
          <a:endParaRPr lang="ru-RU"/>
        </a:p>
      </dgm:t>
    </dgm:pt>
    <dgm:pt modelId="{DF77A4D9-FCE4-4900-ACE3-CA5C597D91B0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2800" b="1" dirty="0">
              <a:solidFill>
                <a:srgbClr val="FFC000"/>
              </a:solidFill>
            </a:rPr>
            <a:t>2026</a:t>
          </a:r>
        </a:p>
        <a:p>
          <a:r>
            <a:rPr lang="ru-RU" sz="2400" b="1" dirty="0"/>
            <a:t>66,5</a:t>
          </a:r>
        </a:p>
      </dgm:t>
    </dgm:pt>
    <dgm:pt modelId="{F8D43768-1908-4F7B-95F7-5566E9381272}" type="parTrans" cxnId="{86851176-C2C5-4D07-A8CF-02BFBEB30221}">
      <dgm:prSet/>
      <dgm:spPr/>
      <dgm:t>
        <a:bodyPr/>
        <a:lstStyle/>
        <a:p>
          <a:endParaRPr lang="ru-RU"/>
        </a:p>
      </dgm:t>
    </dgm:pt>
    <dgm:pt modelId="{4DE37E6E-9C02-4484-A25B-E1C5F716611F}" type="sibTrans" cxnId="{86851176-C2C5-4D07-A8CF-02BFBEB30221}">
      <dgm:prSet/>
      <dgm:spPr/>
      <dgm:t>
        <a:bodyPr/>
        <a:lstStyle/>
        <a:p>
          <a:endParaRPr lang="ru-RU"/>
        </a:p>
      </dgm:t>
    </dgm:pt>
    <dgm:pt modelId="{3FF56F81-D18A-4F70-949F-441DAA306AA9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800" b="1" dirty="0">
              <a:solidFill>
                <a:srgbClr val="FFC000"/>
              </a:solidFill>
            </a:rPr>
            <a:t>2025</a:t>
          </a:r>
        </a:p>
        <a:p>
          <a:r>
            <a:rPr lang="ru-RU" sz="2400" b="1" dirty="0"/>
            <a:t>0,9</a:t>
          </a:r>
        </a:p>
      </dgm:t>
    </dgm:pt>
    <dgm:pt modelId="{B3AB1C99-D136-4717-8679-12E93E087153}" type="parTrans" cxnId="{A5192C28-3796-4B41-82F9-2BD61F1E18FB}">
      <dgm:prSet/>
      <dgm:spPr/>
      <dgm:t>
        <a:bodyPr/>
        <a:lstStyle/>
        <a:p>
          <a:endParaRPr lang="ru-RU"/>
        </a:p>
      </dgm:t>
    </dgm:pt>
    <dgm:pt modelId="{26B88972-29B7-4D17-B907-21002FA14320}" type="sibTrans" cxnId="{A5192C28-3796-4B41-82F9-2BD61F1E18FB}">
      <dgm:prSet/>
      <dgm:spPr/>
      <dgm:t>
        <a:bodyPr/>
        <a:lstStyle/>
        <a:p>
          <a:endParaRPr lang="ru-RU"/>
        </a:p>
      </dgm:t>
    </dgm:pt>
    <dgm:pt modelId="{FBC3918A-DCA0-41EF-A703-A9415F457E79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2800" b="1" dirty="0">
              <a:solidFill>
                <a:srgbClr val="FFC000"/>
              </a:solidFill>
            </a:rPr>
            <a:t>2026</a:t>
          </a:r>
        </a:p>
        <a:p>
          <a:r>
            <a:rPr lang="ru-RU" sz="2400" b="1" dirty="0"/>
            <a:t>0,9</a:t>
          </a:r>
        </a:p>
      </dgm:t>
    </dgm:pt>
    <dgm:pt modelId="{29A62BA5-92D1-4D60-8649-FB9B753B5AB3}" type="parTrans" cxnId="{9F99F647-B4A3-44D0-893F-4DFF47BC122A}">
      <dgm:prSet/>
      <dgm:spPr/>
      <dgm:t>
        <a:bodyPr/>
        <a:lstStyle/>
        <a:p>
          <a:endParaRPr lang="ru-RU"/>
        </a:p>
      </dgm:t>
    </dgm:pt>
    <dgm:pt modelId="{76F43323-9DDF-4BFD-B728-40BB93DD5E6F}" type="sibTrans" cxnId="{9F99F647-B4A3-44D0-893F-4DFF47BC122A}">
      <dgm:prSet/>
      <dgm:spPr/>
      <dgm:t>
        <a:bodyPr/>
        <a:lstStyle/>
        <a:p>
          <a:endParaRPr lang="ru-RU"/>
        </a:p>
      </dgm:t>
    </dgm:pt>
    <dgm:pt modelId="{01CBC90B-EF9D-4EAA-9B91-C9E98FF3E2A0}">
      <dgm:prSet custT="1"/>
      <dgm:spPr>
        <a:solidFill>
          <a:srgbClr val="0070C0"/>
        </a:solidFill>
      </dgm:spPr>
      <dgm:t>
        <a:bodyPr/>
        <a:lstStyle/>
        <a:p>
          <a:endParaRPr lang="ru-RU" sz="2800" b="1" dirty="0">
            <a:solidFill>
              <a:srgbClr val="FFC000"/>
            </a:solidFill>
          </a:endParaRPr>
        </a:p>
        <a:p>
          <a:r>
            <a:rPr lang="ru-RU" sz="2800" b="1" dirty="0">
              <a:solidFill>
                <a:srgbClr val="FFC000"/>
              </a:solidFill>
            </a:rPr>
            <a:t>2027</a:t>
          </a:r>
        </a:p>
        <a:p>
          <a:r>
            <a:rPr lang="ru-RU" sz="2400" b="1" dirty="0"/>
            <a:t>66,2</a:t>
          </a:r>
        </a:p>
        <a:p>
          <a:endParaRPr lang="ru-RU" sz="2800" b="1" dirty="0"/>
        </a:p>
      </dgm:t>
    </dgm:pt>
    <dgm:pt modelId="{001EFBB6-8404-405D-A895-324DF2AA98EE}" type="parTrans" cxnId="{2D7FEE9A-2E08-4895-8C84-5674A73F91DD}">
      <dgm:prSet/>
      <dgm:spPr/>
      <dgm:t>
        <a:bodyPr/>
        <a:lstStyle/>
        <a:p>
          <a:endParaRPr lang="ru-RU"/>
        </a:p>
      </dgm:t>
    </dgm:pt>
    <dgm:pt modelId="{7DB76F6B-3597-4A25-B957-200F355BE34C}" type="sibTrans" cxnId="{2D7FEE9A-2E08-4895-8C84-5674A73F91DD}">
      <dgm:prSet/>
      <dgm:spPr/>
      <dgm:t>
        <a:bodyPr/>
        <a:lstStyle/>
        <a:p>
          <a:endParaRPr lang="ru-RU"/>
        </a:p>
      </dgm:t>
    </dgm:pt>
    <dgm:pt modelId="{6644B4DE-D6AB-401A-B225-AA50FC0AB4F4}">
      <dgm:prSet custT="1"/>
      <dgm:spPr>
        <a:solidFill>
          <a:srgbClr val="0070C0"/>
        </a:solidFill>
      </dgm:spPr>
      <dgm:t>
        <a:bodyPr/>
        <a:lstStyle/>
        <a:p>
          <a:r>
            <a:rPr lang="ru-RU" sz="2800" b="1" dirty="0">
              <a:solidFill>
                <a:srgbClr val="FFC000"/>
              </a:solidFill>
            </a:rPr>
            <a:t>2027</a:t>
          </a:r>
        </a:p>
        <a:p>
          <a:r>
            <a:rPr lang="ru-RU" sz="2400" b="1" dirty="0"/>
            <a:t>0,9</a:t>
          </a:r>
        </a:p>
      </dgm:t>
    </dgm:pt>
    <dgm:pt modelId="{09519939-42B1-4C21-83B8-169B22A4C269}" type="parTrans" cxnId="{8273A60F-8419-4C7B-BE69-E6702725B179}">
      <dgm:prSet/>
      <dgm:spPr/>
      <dgm:t>
        <a:bodyPr/>
        <a:lstStyle/>
        <a:p>
          <a:endParaRPr lang="ru-RU"/>
        </a:p>
      </dgm:t>
    </dgm:pt>
    <dgm:pt modelId="{A7480520-27EC-49EF-9B1C-B73493927189}" type="sibTrans" cxnId="{8273A60F-8419-4C7B-BE69-E6702725B179}">
      <dgm:prSet/>
      <dgm:spPr/>
      <dgm:t>
        <a:bodyPr/>
        <a:lstStyle/>
        <a:p>
          <a:endParaRPr lang="ru-RU"/>
        </a:p>
      </dgm:t>
    </dgm:pt>
    <dgm:pt modelId="{C584D12C-B2BF-4130-B05B-3D2CC9E924EA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/>
            <a:t>Субвенции на возмещение затрат по содержанию штатных единиц</a:t>
          </a:r>
        </a:p>
      </dgm:t>
    </dgm:pt>
    <dgm:pt modelId="{B2132BB4-B550-441C-B5B6-9AE376C6C402}" type="sibTrans" cxnId="{69C46E1B-E3CF-4A34-A566-FD39180EB25A}">
      <dgm:prSet/>
      <dgm:spPr/>
      <dgm:t>
        <a:bodyPr/>
        <a:lstStyle/>
        <a:p>
          <a:endParaRPr lang="ru-RU"/>
        </a:p>
      </dgm:t>
    </dgm:pt>
    <dgm:pt modelId="{EFFD132F-72BA-488F-8A73-71670C09778A}" type="parTrans" cxnId="{69C46E1B-E3CF-4A34-A566-FD39180EB25A}">
      <dgm:prSet/>
      <dgm:spPr/>
      <dgm:t>
        <a:bodyPr/>
        <a:lstStyle/>
        <a:p>
          <a:endParaRPr lang="ru-RU"/>
        </a:p>
      </dgm:t>
    </dgm:pt>
    <dgm:pt modelId="{0430E826-267D-4439-B76B-7F9BEB4D82C0}" type="pres">
      <dgm:prSet presAssocID="{CDDE8487-AF3A-4AC2-A3B4-15C21E4273EE}" presName="theList" presStyleCnt="0">
        <dgm:presLayoutVars>
          <dgm:dir/>
          <dgm:animLvl val="lvl"/>
          <dgm:resizeHandles val="exact"/>
        </dgm:presLayoutVars>
      </dgm:prSet>
      <dgm:spPr/>
    </dgm:pt>
    <dgm:pt modelId="{A957BE9A-6F52-4023-99A8-176DF6B63C72}" type="pres">
      <dgm:prSet presAssocID="{1E3B9ED0-0666-426E-A80C-BF95C51FA554}" presName="compNode" presStyleCnt="0"/>
      <dgm:spPr/>
    </dgm:pt>
    <dgm:pt modelId="{0226875C-ACF7-4CD2-8F7F-8A5B29FBDABA}" type="pres">
      <dgm:prSet presAssocID="{1E3B9ED0-0666-426E-A80C-BF95C51FA554}" presName="aNode" presStyleLbl="bgShp" presStyleIdx="0" presStyleCnt="2" custLinFactNeighborX="-104" custLinFactNeighborY="355"/>
      <dgm:spPr/>
    </dgm:pt>
    <dgm:pt modelId="{14FA7B6A-F143-4078-A0BC-3F7B56757756}" type="pres">
      <dgm:prSet presAssocID="{1E3B9ED0-0666-426E-A80C-BF95C51FA554}" presName="textNode" presStyleLbl="bgShp" presStyleIdx="0" presStyleCnt="2"/>
      <dgm:spPr/>
    </dgm:pt>
    <dgm:pt modelId="{40FACBCF-4F88-4591-9A70-BE8634461FCB}" type="pres">
      <dgm:prSet presAssocID="{1E3B9ED0-0666-426E-A80C-BF95C51FA554}" presName="compChildNode" presStyleCnt="0"/>
      <dgm:spPr/>
    </dgm:pt>
    <dgm:pt modelId="{3D731980-B605-45E5-AFA7-0E3F61ECD7B9}" type="pres">
      <dgm:prSet presAssocID="{1E3B9ED0-0666-426E-A80C-BF95C51FA554}" presName="theInnerList" presStyleCnt="0"/>
      <dgm:spPr/>
    </dgm:pt>
    <dgm:pt modelId="{C2713C6C-FE62-4ABB-A107-2DAE91FD7F53}" type="pres">
      <dgm:prSet presAssocID="{625BD153-1289-4D87-AF23-5C61E4FFE301}" presName="childNode" presStyleLbl="node1" presStyleIdx="0" presStyleCnt="6" custScaleY="95995" custLinFactNeighborX="1518" custLinFactNeighborY="41850">
        <dgm:presLayoutVars>
          <dgm:bulletEnabled val="1"/>
        </dgm:presLayoutVars>
      </dgm:prSet>
      <dgm:spPr/>
    </dgm:pt>
    <dgm:pt modelId="{E810B3A2-5E94-429D-9507-45BB3DDCD32E}" type="pres">
      <dgm:prSet presAssocID="{625BD153-1289-4D87-AF23-5C61E4FFE301}" presName="aSpace2" presStyleCnt="0"/>
      <dgm:spPr/>
    </dgm:pt>
    <dgm:pt modelId="{620AFB88-C1E6-4483-94DB-FE6F6558BA07}" type="pres">
      <dgm:prSet presAssocID="{DF77A4D9-FCE4-4900-ACE3-CA5C597D91B0}" presName="childNode" presStyleLbl="node1" presStyleIdx="1" presStyleCnt="6" custScaleY="92034" custLinFactNeighborX="1279" custLinFactNeighborY="12528">
        <dgm:presLayoutVars>
          <dgm:bulletEnabled val="1"/>
        </dgm:presLayoutVars>
      </dgm:prSet>
      <dgm:spPr/>
    </dgm:pt>
    <dgm:pt modelId="{BFBB6183-1B47-45B3-8F15-E5167B29C8BF}" type="pres">
      <dgm:prSet presAssocID="{DF77A4D9-FCE4-4900-ACE3-CA5C597D91B0}" presName="aSpace2" presStyleCnt="0"/>
      <dgm:spPr/>
    </dgm:pt>
    <dgm:pt modelId="{95368341-B2D3-4D94-8E15-C29940D95B77}" type="pres">
      <dgm:prSet presAssocID="{01CBC90B-EF9D-4EAA-9B91-C9E98FF3E2A0}" presName="childNode" presStyleLbl="node1" presStyleIdx="2" presStyleCnt="6" custScaleY="106076" custLinFactNeighborX="1518" custLinFactNeighborY="74707">
        <dgm:presLayoutVars>
          <dgm:bulletEnabled val="1"/>
        </dgm:presLayoutVars>
      </dgm:prSet>
      <dgm:spPr/>
    </dgm:pt>
    <dgm:pt modelId="{CBE80DB5-4FFA-4B92-9A51-905B5F364765}" type="pres">
      <dgm:prSet presAssocID="{1E3B9ED0-0666-426E-A80C-BF95C51FA554}" presName="aSpace" presStyleCnt="0"/>
      <dgm:spPr/>
    </dgm:pt>
    <dgm:pt modelId="{A8BFC45D-6D16-49D4-A34F-E11F745B5B23}" type="pres">
      <dgm:prSet presAssocID="{C584D12C-B2BF-4130-B05B-3D2CC9E924EA}" presName="compNode" presStyleCnt="0"/>
      <dgm:spPr/>
    </dgm:pt>
    <dgm:pt modelId="{848DD3E4-4D60-4CF1-8FF7-476EF8E4FA4E}" type="pres">
      <dgm:prSet presAssocID="{C584D12C-B2BF-4130-B05B-3D2CC9E924EA}" presName="aNode" presStyleLbl="bgShp" presStyleIdx="1" presStyleCnt="2"/>
      <dgm:spPr/>
    </dgm:pt>
    <dgm:pt modelId="{3BCDA017-41A3-4AF7-B835-DF5E0EFCCADC}" type="pres">
      <dgm:prSet presAssocID="{C584D12C-B2BF-4130-B05B-3D2CC9E924EA}" presName="textNode" presStyleLbl="bgShp" presStyleIdx="1" presStyleCnt="2"/>
      <dgm:spPr/>
    </dgm:pt>
    <dgm:pt modelId="{C0299E6F-D351-4956-BA1A-2609B61C135A}" type="pres">
      <dgm:prSet presAssocID="{C584D12C-B2BF-4130-B05B-3D2CC9E924EA}" presName="compChildNode" presStyleCnt="0"/>
      <dgm:spPr/>
    </dgm:pt>
    <dgm:pt modelId="{60443DC9-DDBC-40F5-875B-5DCD09866AAB}" type="pres">
      <dgm:prSet presAssocID="{C584D12C-B2BF-4130-B05B-3D2CC9E924EA}" presName="theInnerList" presStyleCnt="0"/>
      <dgm:spPr/>
    </dgm:pt>
    <dgm:pt modelId="{56C1D0E8-AB03-42EA-97C5-69602A864F85}" type="pres">
      <dgm:prSet presAssocID="{3FF56F81-D18A-4F70-949F-441DAA306AA9}" presName="childNode" presStyleLbl="node1" presStyleIdx="3" presStyleCnt="6">
        <dgm:presLayoutVars>
          <dgm:bulletEnabled val="1"/>
        </dgm:presLayoutVars>
      </dgm:prSet>
      <dgm:spPr/>
    </dgm:pt>
    <dgm:pt modelId="{D7E9AFF9-FFB1-48C5-9141-505E2A499743}" type="pres">
      <dgm:prSet presAssocID="{3FF56F81-D18A-4F70-949F-441DAA306AA9}" presName="aSpace2" presStyleCnt="0"/>
      <dgm:spPr/>
    </dgm:pt>
    <dgm:pt modelId="{2A882F2B-9A08-4DC3-8C15-FFB24BB6A7D6}" type="pres">
      <dgm:prSet presAssocID="{FBC3918A-DCA0-41EF-A703-A9415F457E79}" presName="childNode" presStyleLbl="node1" presStyleIdx="4" presStyleCnt="6">
        <dgm:presLayoutVars>
          <dgm:bulletEnabled val="1"/>
        </dgm:presLayoutVars>
      </dgm:prSet>
      <dgm:spPr/>
    </dgm:pt>
    <dgm:pt modelId="{6B15F99C-C817-462E-AF90-3BD91C347083}" type="pres">
      <dgm:prSet presAssocID="{FBC3918A-DCA0-41EF-A703-A9415F457E79}" presName="aSpace2" presStyleCnt="0"/>
      <dgm:spPr/>
    </dgm:pt>
    <dgm:pt modelId="{254AB94E-C1C3-47C4-A58E-FD82087FFABA}" type="pres">
      <dgm:prSet presAssocID="{6644B4DE-D6AB-401A-B225-AA50FC0AB4F4}" presName="childNode" presStyleLbl="node1" presStyleIdx="5" presStyleCnt="6" custLinFactNeighborX="1358" custLinFactNeighborY="-32407">
        <dgm:presLayoutVars>
          <dgm:bulletEnabled val="1"/>
        </dgm:presLayoutVars>
      </dgm:prSet>
      <dgm:spPr/>
    </dgm:pt>
  </dgm:ptLst>
  <dgm:cxnLst>
    <dgm:cxn modelId="{4744AC01-93E1-4537-8443-8D2299E1B439}" type="presOf" srcId="{FBC3918A-DCA0-41EF-A703-A9415F457E79}" destId="{2A882F2B-9A08-4DC3-8C15-FFB24BB6A7D6}" srcOrd="0" destOrd="0" presId="urn:microsoft.com/office/officeart/2005/8/layout/lProcess2"/>
    <dgm:cxn modelId="{1099C104-DA7E-4B4F-A321-2AFB6A4628B3}" type="presOf" srcId="{C584D12C-B2BF-4130-B05B-3D2CC9E924EA}" destId="{3BCDA017-41A3-4AF7-B835-DF5E0EFCCADC}" srcOrd="1" destOrd="0" presId="urn:microsoft.com/office/officeart/2005/8/layout/lProcess2"/>
    <dgm:cxn modelId="{8273A60F-8419-4C7B-BE69-E6702725B179}" srcId="{C584D12C-B2BF-4130-B05B-3D2CC9E924EA}" destId="{6644B4DE-D6AB-401A-B225-AA50FC0AB4F4}" srcOrd="2" destOrd="0" parTransId="{09519939-42B1-4C21-83B8-169B22A4C269}" sibTransId="{A7480520-27EC-49EF-9B1C-B73493927189}"/>
    <dgm:cxn modelId="{69C46E1B-E3CF-4A34-A566-FD39180EB25A}" srcId="{CDDE8487-AF3A-4AC2-A3B4-15C21E4273EE}" destId="{C584D12C-B2BF-4130-B05B-3D2CC9E924EA}" srcOrd="1" destOrd="0" parTransId="{EFFD132F-72BA-488F-8A73-71670C09778A}" sibTransId="{B2132BB4-B550-441C-B5B6-9AE376C6C402}"/>
    <dgm:cxn modelId="{A5192C28-3796-4B41-82F9-2BD61F1E18FB}" srcId="{C584D12C-B2BF-4130-B05B-3D2CC9E924EA}" destId="{3FF56F81-D18A-4F70-949F-441DAA306AA9}" srcOrd="0" destOrd="0" parTransId="{B3AB1C99-D136-4717-8679-12E93E087153}" sibTransId="{26B88972-29B7-4D17-B907-21002FA14320}"/>
    <dgm:cxn modelId="{B30BEB2B-23D2-4241-AEEC-D898FABFDE42}" type="presOf" srcId="{01CBC90B-EF9D-4EAA-9B91-C9E98FF3E2A0}" destId="{95368341-B2D3-4D94-8E15-C29940D95B77}" srcOrd="0" destOrd="0" presId="urn:microsoft.com/office/officeart/2005/8/layout/lProcess2"/>
    <dgm:cxn modelId="{96E2FE30-8EB1-42B6-BE48-8C5C2034F0DD}" type="presOf" srcId="{CDDE8487-AF3A-4AC2-A3B4-15C21E4273EE}" destId="{0430E826-267D-4439-B76B-7F9BEB4D82C0}" srcOrd="0" destOrd="0" presId="urn:microsoft.com/office/officeart/2005/8/layout/lProcess2"/>
    <dgm:cxn modelId="{25147A62-2C27-49C9-B0FC-9BBBA54F3B1B}" srcId="{1E3B9ED0-0666-426E-A80C-BF95C51FA554}" destId="{625BD153-1289-4D87-AF23-5C61E4FFE301}" srcOrd="0" destOrd="0" parTransId="{C5DC216B-2D9C-43F0-B2D5-47752C991720}" sibTransId="{56A32A91-0050-47EE-BF95-FFCBA94409BC}"/>
    <dgm:cxn modelId="{E8527846-01A8-497E-89B9-78A8DADC48D5}" type="presOf" srcId="{625BD153-1289-4D87-AF23-5C61E4FFE301}" destId="{C2713C6C-FE62-4ABB-A107-2DAE91FD7F53}" srcOrd="0" destOrd="0" presId="urn:microsoft.com/office/officeart/2005/8/layout/lProcess2"/>
    <dgm:cxn modelId="{9F99F647-B4A3-44D0-893F-4DFF47BC122A}" srcId="{C584D12C-B2BF-4130-B05B-3D2CC9E924EA}" destId="{FBC3918A-DCA0-41EF-A703-A9415F457E79}" srcOrd="1" destOrd="0" parTransId="{29A62BA5-92D1-4D60-8649-FB9B753B5AB3}" sibTransId="{76F43323-9DDF-4BFD-B728-40BB93DD5E6F}"/>
    <dgm:cxn modelId="{6DA6076F-5004-4FDF-85F2-808891C5EA07}" type="presOf" srcId="{3FF56F81-D18A-4F70-949F-441DAA306AA9}" destId="{56C1D0E8-AB03-42EA-97C5-69602A864F85}" srcOrd="0" destOrd="0" presId="urn:microsoft.com/office/officeart/2005/8/layout/lProcess2"/>
    <dgm:cxn modelId="{86851176-C2C5-4D07-A8CF-02BFBEB30221}" srcId="{1E3B9ED0-0666-426E-A80C-BF95C51FA554}" destId="{DF77A4D9-FCE4-4900-ACE3-CA5C597D91B0}" srcOrd="1" destOrd="0" parTransId="{F8D43768-1908-4F7B-95F7-5566E9381272}" sibTransId="{4DE37E6E-9C02-4484-A25B-E1C5F716611F}"/>
    <dgm:cxn modelId="{3231E780-F7EE-42AB-A9ED-F2BD909698C0}" type="presOf" srcId="{6644B4DE-D6AB-401A-B225-AA50FC0AB4F4}" destId="{254AB94E-C1C3-47C4-A58E-FD82087FFABA}" srcOrd="0" destOrd="0" presId="urn:microsoft.com/office/officeart/2005/8/layout/lProcess2"/>
    <dgm:cxn modelId="{FFD83892-F59D-407B-9CC4-E2C1A6974D2F}" type="presOf" srcId="{C584D12C-B2BF-4130-B05B-3D2CC9E924EA}" destId="{848DD3E4-4D60-4CF1-8FF7-476EF8E4FA4E}" srcOrd="0" destOrd="0" presId="urn:microsoft.com/office/officeart/2005/8/layout/lProcess2"/>
    <dgm:cxn modelId="{2D7FEE9A-2E08-4895-8C84-5674A73F91DD}" srcId="{1E3B9ED0-0666-426E-A80C-BF95C51FA554}" destId="{01CBC90B-EF9D-4EAA-9B91-C9E98FF3E2A0}" srcOrd="2" destOrd="0" parTransId="{001EFBB6-8404-405D-A895-324DF2AA98EE}" sibTransId="{7DB76F6B-3597-4A25-B957-200F355BE34C}"/>
    <dgm:cxn modelId="{CF0241BD-B668-49F7-8DF8-6662330E0991}" type="presOf" srcId="{DF77A4D9-FCE4-4900-ACE3-CA5C597D91B0}" destId="{620AFB88-C1E6-4483-94DB-FE6F6558BA07}" srcOrd="0" destOrd="0" presId="urn:microsoft.com/office/officeart/2005/8/layout/lProcess2"/>
    <dgm:cxn modelId="{1D1E15CD-374D-4164-99F0-9199819DFABD}" srcId="{CDDE8487-AF3A-4AC2-A3B4-15C21E4273EE}" destId="{1E3B9ED0-0666-426E-A80C-BF95C51FA554}" srcOrd="0" destOrd="0" parTransId="{9F9228F6-6C16-4273-B326-E12D6770C434}" sibTransId="{5F8110D3-829F-483F-B140-E27AFF48EF55}"/>
    <dgm:cxn modelId="{AD8B18EF-8592-42D1-8994-548BBA7A5C80}" type="presOf" srcId="{1E3B9ED0-0666-426E-A80C-BF95C51FA554}" destId="{0226875C-ACF7-4CD2-8F7F-8A5B29FBDABA}" srcOrd="0" destOrd="0" presId="urn:microsoft.com/office/officeart/2005/8/layout/lProcess2"/>
    <dgm:cxn modelId="{D36A4DF2-7B0A-4789-BE45-862007934B8F}" type="presOf" srcId="{1E3B9ED0-0666-426E-A80C-BF95C51FA554}" destId="{14FA7B6A-F143-4078-A0BC-3F7B56757756}" srcOrd="1" destOrd="0" presId="urn:microsoft.com/office/officeart/2005/8/layout/lProcess2"/>
    <dgm:cxn modelId="{1DC16624-50D2-47D9-95E8-7B14244306E6}" type="presParOf" srcId="{0430E826-267D-4439-B76B-7F9BEB4D82C0}" destId="{A957BE9A-6F52-4023-99A8-176DF6B63C72}" srcOrd="0" destOrd="0" presId="urn:microsoft.com/office/officeart/2005/8/layout/lProcess2"/>
    <dgm:cxn modelId="{B0165E40-D098-41AF-ABCF-9EE0B4F26489}" type="presParOf" srcId="{A957BE9A-6F52-4023-99A8-176DF6B63C72}" destId="{0226875C-ACF7-4CD2-8F7F-8A5B29FBDABA}" srcOrd="0" destOrd="0" presId="urn:microsoft.com/office/officeart/2005/8/layout/lProcess2"/>
    <dgm:cxn modelId="{6F25C0F8-3DA1-497C-8154-F8A63F8624A8}" type="presParOf" srcId="{A957BE9A-6F52-4023-99A8-176DF6B63C72}" destId="{14FA7B6A-F143-4078-A0BC-3F7B56757756}" srcOrd="1" destOrd="0" presId="urn:microsoft.com/office/officeart/2005/8/layout/lProcess2"/>
    <dgm:cxn modelId="{35810236-46A7-47B8-8BD1-A8D9014EA8E5}" type="presParOf" srcId="{A957BE9A-6F52-4023-99A8-176DF6B63C72}" destId="{40FACBCF-4F88-4591-9A70-BE8634461FCB}" srcOrd="2" destOrd="0" presId="urn:microsoft.com/office/officeart/2005/8/layout/lProcess2"/>
    <dgm:cxn modelId="{A7021E1A-6598-4BA9-BD29-FD84FB3559A4}" type="presParOf" srcId="{40FACBCF-4F88-4591-9A70-BE8634461FCB}" destId="{3D731980-B605-45E5-AFA7-0E3F61ECD7B9}" srcOrd="0" destOrd="0" presId="urn:microsoft.com/office/officeart/2005/8/layout/lProcess2"/>
    <dgm:cxn modelId="{42BC91D7-75FF-4E25-A074-03E65C65EF20}" type="presParOf" srcId="{3D731980-B605-45E5-AFA7-0E3F61ECD7B9}" destId="{C2713C6C-FE62-4ABB-A107-2DAE91FD7F53}" srcOrd="0" destOrd="0" presId="urn:microsoft.com/office/officeart/2005/8/layout/lProcess2"/>
    <dgm:cxn modelId="{E9DD9E45-A87A-4B46-829E-6E278B108464}" type="presParOf" srcId="{3D731980-B605-45E5-AFA7-0E3F61ECD7B9}" destId="{E810B3A2-5E94-429D-9507-45BB3DDCD32E}" srcOrd="1" destOrd="0" presId="urn:microsoft.com/office/officeart/2005/8/layout/lProcess2"/>
    <dgm:cxn modelId="{F5885517-3ECA-437E-ABFB-F1771ACE500C}" type="presParOf" srcId="{3D731980-B605-45E5-AFA7-0E3F61ECD7B9}" destId="{620AFB88-C1E6-4483-94DB-FE6F6558BA07}" srcOrd="2" destOrd="0" presId="urn:microsoft.com/office/officeart/2005/8/layout/lProcess2"/>
    <dgm:cxn modelId="{06E24AF2-480F-4E20-8297-DC88B0859672}" type="presParOf" srcId="{3D731980-B605-45E5-AFA7-0E3F61ECD7B9}" destId="{BFBB6183-1B47-45B3-8F15-E5167B29C8BF}" srcOrd="3" destOrd="0" presId="urn:microsoft.com/office/officeart/2005/8/layout/lProcess2"/>
    <dgm:cxn modelId="{C5470688-6BE0-41B7-B101-D502018D2431}" type="presParOf" srcId="{3D731980-B605-45E5-AFA7-0E3F61ECD7B9}" destId="{95368341-B2D3-4D94-8E15-C29940D95B77}" srcOrd="4" destOrd="0" presId="urn:microsoft.com/office/officeart/2005/8/layout/lProcess2"/>
    <dgm:cxn modelId="{E6E48915-F86B-4D00-80B6-C43F0ACDA52F}" type="presParOf" srcId="{0430E826-267D-4439-B76B-7F9BEB4D82C0}" destId="{CBE80DB5-4FFA-4B92-9A51-905B5F364765}" srcOrd="1" destOrd="0" presId="urn:microsoft.com/office/officeart/2005/8/layout/lProcess2"/>
    <dgm:cxn modelId="{804C0CBF-87B5-4701-ACCB-B311D4A28BBF}" type="presParOf" srcId="{0430E826-267D-4439-B76B-7F9BEB4D82C0}" destId="{A8BFC45D-6D16-49D4-A34F-E11F745B5B23}" srcOrd="2" destOrd="0" presId="urn:microsoft.com/office/officeart/2005/8/layout/lProcess2"/>
    <dgm:cxn modelId="{D7972B3C-235B-4300-A9C5-B4C73CAA9613}" type="presParOf" srcId="{A8BFC45D-6D16-49D4-A34F-E11F745B5B23}" destId="{848DD3E4-4D60-4CF1-8FF7-476EF8E4FA4E}" srcOrd="0" destOrd="0" presId="urn:microsoft.com/office/officeart/2005/8/layout/lProcess2"/>
    <dgm:cxn modelId="{2FB085FD-BCF2-4ABE-B8B6-90F0541ACB44}" type="presParOf" srcId="{A8BFC45D-6D16-49D4-A34F-E11F745B5B23}" destId="{3BCDA017-41A3-4AF7-B835-DF5E0EFCCADC}" srcOrd="1" destOrd="0" presId="urn:microsoft.com/office/officeart/2005/8/layout/lProcess2"/>
    <dgm:cxn modelId="{7176D8C7-E370-4FD6-A1B6-195E0E322D7A}" type="presParOf" srcId="{A8BFC45D-6D16-49D4-A34F-E11F745B5B23}" destId="{C0299E6F-D351-4956-BA1A-2609B61C135A}" srcOrd="2" destOrd="0" presId="urn:microsoft.com/office/officeart/2005/8/layout/lProcess2"/>
    <dgm:cxn modelId="{19A9FC98-FA94-4EDF-AB73-53D7F339E591}" type="presParOf" srcId="{C0299E6F-D351-4956-BA1A-2609B61C135A}" destId="{60443DC9-DDBC-40F5-875B-5DCD09866AAB}" srcOrd="0" destOrd="0" presId="urn:microsoft.com/office/officeart/2005/8/layout/lProcess2"/>
    <dgm:cxn modelId="{D002F18D-6DA0-4FFF-AFD1-34628367A221}" type="presParOf" srcId="{60443DC9-DDBC-40F5-875B-5DCD09866AAB}" destId="{56C1D0E8-AB03-42EA-97C5-69602A864F85}" srcOrd="0" destOrd="0" presId="urn:microsoft.com/office/officeart/2005/8/layout/lProcess2"/>
    <dgm:cxn modelId="{85F3ED98-6395-4137-AE17-02347D5FDB76}" type="presParOf" srcId="{60443DC9-DDBC-40F5-875B-5DCD09866AAB}" destId="{D7E9AFF9-FFB1-48C5-9141-505E2A499743}" srcOrd="1" destOrd="0" presId="urn:microsoft.com/office/officeart/2005/8/layout/lProcess2"/>
    <dgm:cxn modelId="{253A436B-1130-43E1-BEF6-2A7EE3F9BC51}" type="presParOf" srcId="{60443DC9-DDBC-40F5-875B-5DCD09866AAB}" destId="{2A882F2B-9A08-4DC3-8C15-FFB24BB6A7D6}" srcOrd="2" destOrd="0" presId="urn:microsoft.com/office/officeart/2005/8/layout/lProcess2"/>
    <dgm:cxn modelId="{A982F538-09B1-44BB-8B18-4971BF795995}" type="presParOf" srcId="{60443DC9-DDBC-40F5-875B-5DCD09866AAB}" destId="{6B15F99C-C817-462E-AF90-3BD91C347083}" srcOrd="3" destOrd="0" presId="urn:microsoft.com/office/officeart/2005/8/layout/lProcess2"/>
    <dgm:cxn modelId="{546A099B-C348-4F88-AFEE-49CF6B703526}" type="presParOf" srcId="{60443DC9-DDBC-40F5-875B-5DCD09866AAB}" destId="{254AB94E-C1C3-47C4-A58E-FD82087FFABA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0DB9A44-6DE1-4B76-88F9-42CA797BA68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691399-2125-4469-A1D5-0A0461417DED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b="1" dirty="0"/>
            <a:t>1598,0</a:t>
          </a:r>
        </a:p>
      </dgm:t>
    </dgm:pt>
    <dgm:pt modelId="{5A314D56-05E7-4F1A-AEA0-B8A90CB977AC}" type="parTrans" cxnId="{1EE5A9CF-B1E0-449F-A14E-C25ECD250C3B}">
      <dgm:prSet/>
      <dgm:spPr/>
      <dgm:t>
        <a:bodyPr/>
        <a:lstStyle/>
        <a:p>
          <a:endParaRPr lang="ru-RU"/>
        </a:p>
      </dgm:t>
    </dgm:pt>
    <dgm:pt modelId="{DB904714-3617-4BCF-B13F-CD2A0CF1666D}" type="sibTrans" cxnId="{1EE5A9CF-B1E0-449F-A14E-C25ECD250C3B}">
      <dgm:prSet/>
      <dgm:spPr/>
      <dgm:t>
        <a:bodyPr/>
        <a:lstStyle/>
        <a:p>
          <a:endParaRPr lang="ru-RU"/>
        </a:p>
      </dgm:t>
    </dgm:pt>
    <dgm:pt modelId="{BC70187E-E89B-4827-9138-5A43357F116A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b="1" dirty="0"/>
            <a:t>1278,3</a:t>
          </a:r>
        </a:p>
      </dgm:t>
    </dgm:pt>
    <dgm:pt modelId="{31E0C66A-9227-4CD1-AEE2-0044BE6ED709}" type="parTrans" cxnId="{93D6E5D1-3D50-49CA-B504-77452A28BAC7}">
      <dgm:prSet/>
      <dgm:spPr/>
      <dgm:t>
        <a:bodyPr/>
        <a:lstStyle/>
        <a:p>
          <a:endParaRPr lang="ru-RU"/>
        </a:p>
      </dgm:t>
    </dgm:pt>
    <dgm:pt modelId="{D479447F-10CC-4979-8C06-486A3489DE1C}" type="sibTrans" cxnId="{93D6E5D1-3D50-49CA-B504-77452A28BAC7}">
      <dgm:prSet/>
      <dgm:spPr/>
      <dgm:t>
        <a:bodyPr/>
        <a:lstStyle/>
        <a:p>
          <a:endParaRPr lang="ru-RU"/>
        </a:p>
      </dgm:t>
    </dgm:pt>
    <dgm:pt modelId="{925CBE09-EBCA-46A7-9DFC-40848A6A0323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b="1" dirty="0"/>
            <a:t>1262,1</a:t>
          </a:r>
        </a:p>
      </dgm:t>
    </dgm:pt>
    <dgm:pt modelId="{774259A2-76CA-4CE3-94C3-DD44F53CDD54}" type="parTrans" cxnId="{E2F8E0A6-D2C7-43D1-A293-B1643B75B351}">
      <dgm:prSet/>
      <dgm:spPr/>
      <dgm:t>
        <a:bodyPr/>
        <a:lstStyle/>
        <a:p>
          <a:endParaRPr lang="ru-RU"/>
        </a:p>
      </dgm:t>
    </dgm:pt>
    <dgm:pt modelId="{5032D2A0-584E-4989-8E5C-73CAE7E44306}" type="sibTrans" cxnId="{E2F8E0A6-D2C7-43D1-A293-B1643B75B351}">
      <dgm:prSet/>
      <dgm:spPr/>
      <dgm:t>
        <a:bodyPr/>
        <a:lstStyle/>
        <a:p>
          <a:endParaRPr lang="ru-RU"/>
        </a:p>
      </dgm:t>
    </dgm:pt>
    <dgm:pt modelId="{465EC6CE-4123-443F-9F0E-29C413D459DB}" type="pres">
      <dgm:prSet presAssocID="{10DB9A44-6DE1-4B76-88F9-42CA797BA685}" presName="linearFlow" presStyleCnt="0">
        <dgm:presLayoutVars>
          <dgm:dir/>
          <dgm:resizeHandles val="exact"/>
        </dgm:presLayoutVars>
      </dgm:prSet>
      <dgm:spPr/>
    </dgm:pt>
    <dgm:pt modelId="{AB7EA528-C698-409A-BD2A-679D3864F09A}" type="pres">
      <dgm:prSet presAssocID="{AD691399-2125-4469-A1D5-0A0461417DED}" presName="composite" presStyleCnt="0"/>
      <dgm:spPr/>
    </dgm:pt>
    <dgm:pt modelId="{85677959-5202-4E2F-81FC-67AB8789764D}" type="pres">
      <dgm:prSet presAssocID="{AD691399-2125-4469-A1D5-0A0461417DED}" presName="imgShp" presStyleLbl="fgImgPlace1" presStyleIdx="0" presStyleCnt="3" custLinFactY="100000" custLinFactNeighborX="94024" custLinFactNeighborY="161384"/>
      <dgm:spPr>
        <a:solidFill>
          <a:schemeClr val="accent3"/>
        </a:solidFill>
      </dgm:spPr>
    </dgm:pt>
    <dgm:pt modelId="{B08CE156-8586-4CAF-8AC8-7E8825AB1842}" type="pres">
      <dgm:prSet presAssocID="{AD691399-2125-4469-A1D5-0A0461417DED}" presName="txShp" presStyleLbl="node1" presStyleIdx="0" presStyleCnt="3">
        <dgm:presLayoutVars>
          <dgm:bulletEnabled val="1"/>
        </dgm:presLayoutVars>
      </dgm:prSet>
      <dgm:spPr/>
    </dgm:pt>
    <dgm:pt modelId="{68E31EAA-9163-4B85-A873-AA10C5196EF3}" type="pres">
      <dgm:prSet presAssocID="{DB904714-3617-4BCF-B13F-CD2A0CF1666D}" presName="spacing" presStyleCnt="0"/>
      <dgm:spPr/>
    </dgm:pt>
    <dgm:pt modelId="{310D15F1-F567-4EF8-937C-E5AEA4E0DFA3}" type="pres">
      <dgm:prSet presAssocID="{BC70187E-E89B-4827-9138-5A43357F116A}" presName="composite" presStyleCnt="0"/>
      <dgm:spPr/>
    </dgm:pt>
    <dgm:pt modelId="{8D80CE10-9A2F-4F67-8E8F-E627A21EC76B}" type="pres">
      <dgm:prSet presAssocID="{BC70187E-E89B-4827-9138-5A43357F116A}" presName="imgShp" presStyleLbl="fgImgPlace1" presStyleIdx="1" presStyleCnt="3" custLinFactX="13162" custLinFactY="31534" custLinFactNeighborX="100000" custLinFactNeighborY="100000"/>
      <dgm:spPr>
        <a:solidFill>
          <a:schemeClr val="accent3"/>
        </a:solidFill>
      </dgm:spPr>
    </dgm:pt>
    <dgm:pt modelId="{825F958F-B488-4665-B845-4B71818ED839}" type="pres">
      <dgm:prSet presAssocID="{BC70187E-E89B-4827-9138-5A43357F116A}" presName="txShp" presStyleLbl="node1" presStyleIdx="1" presStyleCnt="3">
        <dgm:presLayoutVars>
          <dgm:bulletEnabled val="1"/>
        </dgm:presLayoutVars>
      </dgm:prSet>
      <dgm:spPr/>
    </dgm:pt>
    <dgm:pt modelId="{476CDF6F-83B4-4E0A-8556-AE169462CE73}" type="pres">
      <dgm:prSet presAssocID="{D479447F-10CC-4979-8C06-486A3489DE1C}" presName="spacing" presStyleCnt="0"/>
      <dgm:spPr/>
    </dgm:pt>
    <dgm:pt modelId="{05102F92-AFBE-4DD2-8645-5BB6E2F35C05}" type="pres">
      <dgm:prSet presAssocID="{925CBE09-EBCA-46A7-9DFC-40848A6A0323}" presName="composite" presStyleCnt="0"/>
      <dgm:spPr/>
    </dgm:pt>
    <dgm:pt modelId="{637832CD-1BEE-41B7-AB76-73E26A27C264}" type="pres">
      <dgm:prSet presAssocID="{925CBE09-EBCA-46A7-9DFC-40848A6A0323}" presName="imgShp" presStyleLbl="fgImgPlace1" presStyleIdx="2" presStyleCnt="3" custFlipVert="1" custFlipHor="1" custScaleX="15004" custScaleY="4050" custLinFactY="-100000" custLinFactNeighborX="-37278" custLinFactNeighborY="-137915"/>
      <dgm:spPr/>
    </dgm:pt>
    <dgm:pt modelId="{25180985-3380-4493-B457-EDA552640193}" type="pres">
      <dgm:prSet presAssocID="{925CBE09-EBCA-46A7-9DFC-40848A6A0323}" presName="txShp" presStyleLbl="node1" presStyleIdx="2" presStyleCnt="3" custLinFactNeighborX="5572" custLinFactNeighborY="2604">
        <dgm:presLayoutVars>
          <dgm:bulletEnabled val="1"/>
        </dgm:presLayoutVars>
      </dgm:prSet>
      <dgm:spPr/>
    </dgm:pt>
  </dgm:ptLst>
  <dgm:cxnLst>
    <dgm:cxn modelId="{053D0C78-7B9C-4564-8B61-97BCEEF844B3}" type="presOf" srcId="{10DB9A44-6DE1-4B76-88F9-42CA797BA685}" destId="{465EC6CE-4123-443F-9F0E-29C413D459DB}" srcOrd="0" destOrd="0" presId="urn:microsoft.com/office/officeart/2005/8/layout/vList3"/>
    <dgm:cxn modelId="{CE29837A-EA18-4ACF-8D8D-0EE6751DC004}" type="presOf" srcId="{925CBE09-EBCA-46A7-9DFC-40848A6A0323}" destId="{25180985-3380-4493-B457-EDA552640193}" srcOrd="0" destOrd="0" presId="urn:microsoft.com/office/officeart/2005/8/layout/vList3"/>
    <dgm:cxn modelId="{F027F0A0-8760-45C7-A8E6-3F2DC4E60CA0}" type="presOf" srcId="{AD691399-2125-4469-A1D5-0A0461417DED}" destId="{B08CE156-8586-4CAF-8AC8-7E8825AB1842}" srcOrd="0" destOrd="0" presId="urn:microsoft.com/office/officeart/2005/8/layout/vList3"/>
    <dgm:cxn modelId="{E2F8E0A6-D2C7-43D1-A293-B1643B75B351}" srcId="{10DB9A44-6DE1-4B76-88F9-42CA797BA685}" destId="{925CBE09-EBCA-46A7-9DFC-40848A6A0323}" srcOrd="2" destOrd="0" parTransId="{774259A2-76CA-4CE3-94C3-DD44F53CDD54}" sibTransId="{5032D2A0-584E-4989-8E5C-73CAE7E44306}"/>
    <dgm:cxn modelId="{1EE5A9CF-B1E0-449F-A14E-C25ECD250C3B}" srcId="{10DB9A44-6DE1-4B76-88F9-42CA797BA685}" destId="{AD691399-2125-4469-A1D5-0A0461417DED}" srcOrd="0" destOrd="0" parTransId="{5A314D56-05E7-4F1A-AEA0-B8A90CB977AC}" sibTransId="{DB904714-3617-4BCF-B13F-CD2A0CF1666D}"/>
    <dgm:cxn modelId="{93D6E5D1-3D50-49CA-B504-77452A28BAC7}" srcId="{10DB9A44-6DE1-4B76-88F9-42CA797BA685}" destId="{BC70187E-E89B-4827-9138-5A43357F116A}" srcOrd="1" destOrd="0" parTransId="{31E0C66A-9227-4CD1-AEE2-0044BE6ED709}" sibTransId="{D479447F-10CC-4979-8C06-486A3489DE1C}"/>
    <dgm:cxn modelId="{F24CCFF7-6202-4004-9538-384274704057}" type="presOf" srcId="{BC70187E-E89B-4827-9138-5A43357F116A}" destId="{825F958F-B488-4665-B845-4B71818ED839}" srcOrd="0" destOrd="0" presId="urn:microsoft.com/office/officeart/2005/8/layout/vList3"/>
    <dgm:cxn modelId="{A96F1A36-9535-49D3-BE9D-22EF9A8123E1}" type="presParOf" srcId="{465EC6CE-4123-443F-9F0E-29C413D459DB}" destId="{AB7EA528-C698-409A-BD2A-679D3864F09A}" srcOrd="0" destOrd="0" presId="urn:microsoft.com/office/officeart/2005/8/layout/vList3"/>
    <dgm:cxn modelId="{AE72DC3A-F246-4C89-8FA8-68D30170C657}" type="presParOf" srcId="{AB7EA528-C698-409A-BD2A-679D3864F09A}" destId="{85677959-5202-4E2F-81FC-67AB8789764D}" srcOrd="0" destOrd="0" presId="urn:microsoft.com/office/officeart/2005/8/layout/vList3"/>
    <dgm:cxn modelId="{1FD85542-8483-475A-AE3A-5A114A4E2CC0}" type="presParOf" srcId="{AB7EA528-C698-409A-BD2A-679D3864F09A}" destId="{B08CE156-8586-4CAF-8AC8-7E8825AB1842}" srcOrd="1" destOrd="0" presId="urn:microsoft.com/office/officeart/2005/8/layout/vList3"/>
    <dgm:cxn modelId="{AACBF40F-2DBF-4754-B1FB-2055F0E2054F}" type="presParOf" srcId="{465EC6CE-4123-443F-9F0E-29C413D459DB}" destId="{68E31EAA-9163-4B85-A873-AA10C5196EF3}" srcOrd="1" destOrd="0" presId="urn:microsoft.com/office/officeart/2005/8/layout/vList3"/>
    <dgm:cxn modelId="{9EC2CCFB-4271-4BC2-B1D3-072027FB6664}" type="presParOf" srcId="{465EC6CE-4123-443F-9F0E-29C413D459DB}" destId="{310D15F1-F567-4EF8-937C-E5AEA4E0DFA3}" srcOrd="2" destOrd="0" presId="urn:microsoft.com/office/officeart/2005/8/layout/vList3"/>
    <dgm:cxn modelId="{0787E926-3F72-4C4E-B753-F2E13A1FD614}" type="presParOf" srcId="{310D15F1-F567-4EF8-937C-E5AEA4E0DFA3}" destId="{8D80CE10-9A2F-4F67-8E8F-E627A21EC76B}" srcOrd="0" destOrd="0" presId="urn:microsoft.com/office/officeart/2005/8/layout/vList3"/>
    <dgm:cxn modelId="{D985B70D-D20E-4655-BA88-C8054BE7BF8F}" type="presParOf" srcId="{310D15F1-F567-4EF8-937C-E5AEA4E0DFA3}" destId="{825F958F-B488-4665-B845-4B71818ED839}" srcOrd="1" destOrd="0" presId="urn:microsoft.com/office/officeart/2005/8/layout/vList3"/>
    <dgm:cxn modelId="{EE9079BA-BD06-4BFF-ACF5-A089A71AF518}" type="presParOf" srcId="{465EC6CE-4123-443F-9F0E-29C413D459DB}" destId="{476CDF6F-83B4-4E0A-8556-AE169462CE73}" srcOrd="3" destOrd="0" presId="urn:microsoft.com/office/officeart/2005/8/layout/vList3"/>
    <dgm:cxn modelId="{A74345B6-E09F-4639-A7BB-D266719E185E}" type="presParOf" srcId="{465EC6CE-4123-443F-9F0E-29C413D459DB}" destId="{05102F92-AFBE-4DD2-8645-5BB6E2F35C05}" srcOrd="4" destOrd="0" presId="urn:microsoft.com/office/officeart/2005/8/layout/vList3"/>
    <dgm:cxn modelId="{380E0971-CC71-4F1B-9CC8-71F17A45BACA}" type="presParOf" srcId="{05102F92-AFBE-4DD2-8645-5BB6E2F35C05}" destId="{637832CD-1BEE-41B7-AB76-73E26A27C264}" srcOrd="0" destOrd="0" presId="urn:microsoft.com/office/officeart/2005/8/layout/vList3"/>
    <dgm:cxn modelId="{59E5E184-114F-4018-8178-06F6036604C0}" type="presParOf" srcId="{05102F92-AFBE-4DD2-8645-5BB6E2F35C05}" destId="{25180985-3380-4493-B457-EDA55264019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002F13-83F0-42E5-8010-C65283C12758}">
      <dsp:nvSpPr>
        <dsp:cNvPr id="0" name=""/>
        <dsp:cNvSpPr/>
      </dsp:nvSpPr>
      <dsp:spPr>
        <a:xfrm>
          <a:off x="463350" y="2209227"/>
          <a:ext cx="25563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27818" y="45720"/>
              </a:lnTo>
              <a:lnTo>
                <a:pt x="127818" y="59024"/>
              </a:lnTo>
              <a:lnTo>
                <a:pt x="255637" y="590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84769" y="2248547"/>
        <a:ext cx="12799" cy="12799"/>
      </dsp:txXfrm>
    </dsp:sp>
    <dsp:sp modelId="{C2289D5F-7F7A-4448-8E0C-ACCCDCD2E221}">
      <dsp:nvSpPr>
        <dsp:cNvPr id="0" name=""/>
        <dsp:cNvSpPr/>
      </dsp:nvSpPr>
      <dsp:spPr>
        <a:xfrm rot="16200000">
          <a:off x="-1961230" y="2039253"/>
          <a:ext cx="4417775" cy="431387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u="sng" kern="1200" dirty="0">
              <a:solidFill>
                <a:schemeClr val="tx1"/>
              </a:solidFill>
              <a:highlight>
                <a:srgbClr val="008080"/>
              </a:highlight>
            </a:rPr>
            <a:t>Причины увеличения поступлений </a:t>
          </a:r>
        </a:p>
      </dsp:txBody>
      <dsp:txXfrm>
        <a:off x="-1961230" y="2039253"/>
        <a:ext cx="4417775" cy="431387"/>
      </dsp:txXfrm>
    </dsp:sp>
    <dsp:sp modelId="{2AF5E4A9-F067-4C61-B139-140C1D37B911}">
      <dsp:nvSpPr>
        <dsp:cNvPr id="0" name=""/>
        <dsp:cNvSpPr/>
      </dsp:nvSpPr>
      <dsp:spPr>
        <a:xfrm>
          <a:off x="718988" y="288030"/>
          <a:ext cx="1116708" cy="39604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/>
            <a:t>Основной причиной увеличения объема поступлений планируется по основному источнику собственных доходов – НДФЛ</a:t>
          </a:r>
        </a:p>
      </dsp:txBody>
      <dsp:txXfrm>
        <a:off x="718988" y="288030"/>
        <a:ext cx="1116708" cy="39604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BD341E-63C8-47D1-B798-2D54232A1E02}">
      <dsp:nvSpPr>
        <dsp:cNvPr id="0" name=""/>
        <dsp:cNvSpPr/>
      </dsp:nvSpPr>
      <dsp:spPr>
        <a:xfrm rot="10800000">
          <a:off x="0" y="0"/>
          <a:ext cx="2250502" cy="898304"/>
        </a:xfrm>
        <a:prstGeom prst="trapezoid">
          <a:avLst>
            <a:gd name="adj" fmla="val 31316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субвенции</a:t>
          </a:r>
        </a:p>
      </dsp:txBody>
      <dsp:txXfrm rot="-10800000">
        <a:off x="393838" y="0"/>
        <a:ext cx="1462826" cy="898304"/>
      </dsp:txXfrm>
    </dsp:sp>
    <dsp:sp modelId="{29F6F8CF-094C-4E73-AB17-FA25E9BD4719}">
      <dsp:nvSpPr>
        <dsp:cNvPr id="0" name=""/>
        <dsp:cNvSpPr/>
      </dsp:nvSpPr>
      <dsp:spPr>
        <a:xfrm rot="10800000">
          <a:off x="281312" y="898304"/>
          <a:ext cx="1687877" cy="898304"/>
        </a:xfrm>
        <a:prstGeom prst="trapezoid">
          <a:avLst>
            <a:gd name="adj" fmla="val 31316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/>
            <a:t>субсидии</a:t>
          </a:r>
        </a:p>
      </dsp:txBody>
      <dsp:txXfrm rot="-10800000">
        <a:off x="576691" y="898304"/>
        <a:ext cx="1097120" cy="898304"/>
      </dsp:txXfrm>
    </dsp:sp>
    <dsp:sp modelId="{CE2FDC7A-2B7C-4679-B92F-FF8BF4D5B890}">
      <dsp:nvSpPr>
        <dsp:cNvPr id="0" name=""/>
        <dsp:cNvSpPr/>
      </dsp:nvSpPr>
      <dsp:spPr>
        <a:xfrm rot="10800000">
          <a:off x="562625" y="1796609"/>
          <a:ext cx="1125251" cy="898304"/>
        </a:xfrm>
        <a:prstGeom prst="trapezoid">
          <a:avLst>
            <a:gd name="adj" fmla="val 31316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Иные МБТ</a:t>
          </a:r>
        </a:p>
      </dsp:txBody>
      <dsp:txXfrm rot="-10800000">
        <a:off x="759544" y="1796609"/>
        <a:ext cx="731413" cy="898304"/>
      </dsp:txXfrm>
    </dsp:sp>
    <dsp:sp modelId="{F6BAB645-0F9B-40DC-A103-8080EE26DDFF}">
      <dsp:nvSpPr>
        <dsp:cNvPr id="0" name=""/>
        <dsp:cNvSpPr/>
      </dsp:nvSpPr>
      <dsp:spPr>
        <a:xfrm rot="10800000">
          <a:off x="843938" y="2694913"/>
          <a:ext cx="562625" cy="898304"/>
        </a:xfrm>
        <a:prstGeom prst="trapezoid">
          <a:avLst>
            <a:gd name="adj" fmla="val 5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Дотации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0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1" kern="1200" dirty="0"/>
        </a:p>
      </dsp:txBody>
      <dsp:txXfrm rot="-10800000">
        <a:off x="843938" y="2694913"/>
        <a:ext cx="562625" cy="8983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BD341E-63C8-47D1-B798-2D54232A1E02}">
      <dsp:nvSpPr>
        <dsp:cNvPr id="0" name=""/>
        <dsp:cNvSpPr/>
      </dsp:nvSpPr>
      <dsp:spPr>
        <a:xfrm rot="10800000">
          <a:off x="0" y="0"/>
          <a:ext cx="2250503" cy="926067"/>
        </a:xfrm>
        <a:prstGeom prst="trapezoid">
          <a:avLst>
            <a:gd name="adj" fmla="val 30377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субвенции</a:t>
          </a:r>
        </a:p>
      </dsp:txBody>
      <dsp:txXfrm rot="-10800000">
        <a:off x="393838" y="0"/>
        <a:ext cx="1462826" cy="926067"/>
      </dsp:txXfrm>
    </dsp:sp>
    <dsp:sp modelId="{29F6F8CF-094C-4E73-AB17-FA25E9BD4719}">
      <dsp:nvSpPr>
        <dsp:cNvPr id="0" name=""/>
        <dsp:cNvSpPr/>
      </dsp:nvSpPr>
      <dsp:spPr>
        <a:xfrm rot="10800000">
          <a:off x="281312" y="926067"/>
          <a:ext cx="1687877" cy="926067"/>
        </a:xfrm>
        <a:prstGeom prst="trapezoid">
          <a:avLst>
            <a:gd name="adj" fmla="val 30377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/>
            <a:t>субсидии</a:t>
          </a:r>
        </a:p>
      </dsp:txBody>
      <dsp:txXfrm rot="-10800000">
        <a:off x="576691" y="926067"/>
        <a:ext cx="1097120" cy="926067"/>
      </dsp:txXfrm>
    </dsp:sp>
    <dsp:sp modelId="{CE2FDC7A-2B7C-4679-B92F-FF8BF4D5B890}">
      <dsp:nvSpPr>
        <dsp:cNvPr id="0" name=""/>
        <dsp:cNvSpPr/>
      </dsp:nvSpPr>
      <dsp:spPr>
        <a:xfrm rot="10800000">
          <a:off x="562625" y="1852134"/>
          <a:ext cx="1125251" cy="926067"/>
        </a:xfrm>
        <a:prstGeom prst="trapezoid">
          <a:avLst>
            <a:gd name="adj" fmla="val 30377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Иные МБТ</a:t>
          </a:r>
        </a:p>
      </dsp:txBody>
      <dsp:txXfrm rot="-10800000">
        <a:off x="759544" y="1852134"/>
        <a:ext cx="731413" cy="926067"/>
      </dsp:txXfrm>
    </dsp:sp>
    <dsp:sp modelId="{F6BAB645-0F9B-40DC-A103-8080EE26DDFF}">
      <dsp:nvSpPr>
        <dsp:cNvPr id="0" name=""/>
        <dsp:cNvSpPr/>
      </dsp:nvSpPr>
      <dsp:spPr>
        <a:xfrm rot="10800000">
          <a:off x="843938" y="2778201"/>
          <a:ext cx="562625" cy="926067"/>
        </a:xfrm>
        <a:prstGeom prst="trapezoid">
          <a:avLst>
            <a:gd name="adj" fmla="val 5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Дотации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1,8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1" kern="1200" dirty="0"/>
        </a:p>
      </dsp:txBody>
      <dsp:txXfrm rot="-10800000">
        <a:off x="843938" y="2778201"/>
        <a:ext cx="562625" cy="9260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BD341E-63C8-47D1-B798-2D54232A1E02}">
      <dsp:nvSpPr>
        <dsp:cNvPr id="0" name=""/>
        <dsp:cNvSpPr/>
      </dsp:nvSpPr>
      <dsp:spPr>
        <a:xfrm rot="10800000">
          <a:off x="0" y="0"/>
          <a:ext cx="2160240" cy="887379"/>
        </a:xfrm>
        <a:prstGeom prst="trapezoid">
          <a:avLst>
            <a:gd name="adj" fmla="val 28947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субвенции</a:t>
          </a:r>
        </a:p>
      </dsp:txBody>
      <dsp:txXfrm rot="-10800000">
        <a:off x="378041" y="0"/>
        <a:ext cx="1404156" cy="887379"/>
      </dsp:txXfrm>
    </dsp:sp>
    <dsp:sp modelId="{29F6F8CF-094C-4E73-AB17-FA25E9BD4719}">
      <dsp:nvSpPr>
        <dsp:cNvPr id="0" name=""/>
        <dsp:cNvSpPr/>
      </dsp:nvSpPr>
      <dsp:spPr>
        <a:xfrm rot="10800000">
          <a:off x="270306" y="907382"/>
          <a:ext cx="1646497" cy="967370"/>
        </a:xfrm>
        <a:prstGeom prst="trapezoid">
          <a:avLst>
            <a:gd name="adj" fmla="val 28947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/>
            <a:t>субсидии</a:t>
          </a:r>
        </a:p>
      </dsp:txBody>
      <dsp:txXfrm rot="-10800000">
        <a:off x="558443" y="907382"/>
        <a:ext cx="1070223" cy="967370"/>
      </dsp:txXfrm>
    </dsp:sp>
    <dsp:sp modelId="{CE2FDC7A-2B7C-4679-B92F-FF8BF4D5B890}">
      <dsp:nvSpPr>
        <dsp:cNvPr id="0" name=""/>
        <dsp:cNvSpPr/>
      </dsp:nvSpPr>
      <dsp:spPr>
        <a:xfrm rot="10800000">
          <a:off x="533986" y="1888852"/>
          <a:ext cx="1086444" cy="877690"/>
        </a:xfrm>
        <a:prstGeom prst="trapezoid">
          <a:avLst>
            <a:gd name="adj" fmla="val 28947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Иные МБТ</a:t>
          </a:r>
        </a:p>
      </dsp:txBody>
      <dsp:txXfrm rot="-10800000">
        <a:off x="724113" y="1888852"/>
        <a:ext cx="706188" cy="877690"/>
      </dsp:txXfrm>
    </dsp:sp>
    <dsp:sp modelId="{F6BAB645-0F9B-40DC-A103-8080EE26DDFF}">
      <dsp:nvSpPr>
        <dsp:cNvPr id="0" name=""/>
        <dsp:cNvSpPr/>
      </dsp:nvSpPr>
      <dsp:spPr>
        <a:xfrm rot="10800000">
          <a:off x="761829" y="2732441"/>
          <a:ext cx="592931" cy="998908"/>
        </a:xfrm>
        <a:prstGeom prst="trapezoid">
          <a:avLst>
            <a:gd name="adj" fmla="val 48767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Дотации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0</a:t>
          </a:r>
        </a:p>
      </dsp:txBody>
      <dsp:txXfrm rot="-10800000">
        <a:off x="761829" y="2732441"/>
        <a:ext cx="592931" cy="9989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26875C-ACF7-4CD2-8F7F-8A5B29FBDABA}">
      <dsp:nvSpPr>
        <dsp:cNvPr id="0" name=""/>
        <dsp:cNvSpPr/>
      </dsp:nvSpPr>
      <dsp:spPr>
        <a:xfrm>
          <a:off x="0" y="0"/>
          <a:ext cx="3882806" cy="505633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Дотации бюджетам поселений на выравнивание бюджетной обеспеченности </a:t>
          </a:r>
        </a:p>
      </dsp:txBody>
      <dsp:txXfrm>
        <a:off x="0" y="0"/>
        <a:ext cx="3882806" cy="1516900"/>
      </dsp:txXfrm>
    </dsp:sp>
    <dsp:sp modelId="{C2713C6C-FE62-4ABB-A107-2DAE91FD7F53}">
      <dsp:nvSpPr>
        <dsp:cNvPr id="0" name=""/>
        <dsp:cNvSpPr/>
      </dsp:nvSpPr>
      <dsp:spPr>
        <a:xfrm>
          <a:off x="439469" y="1583031"/>
          <a:ext cx="3106245" cy="970528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rgbClr val="FFC000"/>
              </a:solidFill>
            </a:rPr>
            <a:t>2025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87,5</a:t>
          </a:r>
        </a:p>
      </dsp:txBody>
      <dsp:txXfrm>
        <a:off x="467895" y="1611457"/>
        <a:ext cx="3049393" cy="913676"/>
      </dsp:txXfrm>
    </dsp:sp>
    <dsp:sp modelId="{620AFB88-C1E6-4483-94DB-FE6F6558BA07}">
      <dsp:nvSpPr>
        <dsp:cNvPr id="0" name=""/>
        <dsp:cNvSpPr/>
      </dsp:nvSpPr>
      <dsp:spPr>
        <a:xfrm>
          <a:off x="432045" y="2663494"/>
          <a:ext cx="3106245" cy="930482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rgbClr val="FFC000"/>
              </a:solidFill>
            </a:rPr>
            <a:t>2026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66,5</a:t>
          </a:r>
        </a:p>
      </dsp:txBody>
      <dsp:txXfrm>
        <a:off x="459298" y="2690747"/>
        <a:ext cx="3051739" cy="875976"/>
      </dsp:txXfrm>
    </dsp:sp>
    <dsp:sp modelId="{95368341-B2D3-4D94-8E15-C29940D95B77}">
      <dsp:nvSpPr>
        <dsp:cNvPr id="0" name=""/>
        <dsp:cNvSpPr/>
      </dsp:nvSpPr>
      <dsp:spPr>
        <a:xfrm>
          <a:off x="439469" y="3846232"/>
          <a:ext cx="3106245" cy="1072449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 dirty="0">
            <a:solidFill>
              <a:srgbClr val="FFC000"/>
            </a:solidFill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rgbClr val="FFC000"/>
              </a:solidFill>
            </a:rPr>
            <a:t>2027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66,2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1" kern="1200" dirty="0"/>
        </a:p>
      </dsp:txBody>
      <dsp:txXfrm>
        <a:off x="470880" y="3877643"/>
        <a:ext cx="3043423" cy="1009627"/>
      </dsp:txXfrm>
    </dsp:sp>
    <dsp:sp modelId="{848DD3E4-4D60-4CF1-8FF7-476EF8E4FA4E}">
      <dsp:nvSpPr>
        <dsp:cNvPr id="0" name=""/>
        <dsp:cNvSpPr/>
      </dsp:nvSpPr>
      <dsp:spPr>
        <a:xfrm>
          <a:off x="4178053" y="0"/>
          <a:ext cx="3882806" cy="5056336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Субвенции на возмещение затрат по содержанию штатных единиц</a:t>
          </a:r>
        </a:p>
      </dsp:txBody>
      <dsp:txXfrm>
        <a:off x="4178053" y="0"/>
        <a:ext cx="3882806" cy="1516900"/>
      </dsp:txXfrm>
    </dsp:sp>
    <dsp:sp modelId="{56C1D0E8-AB03-42EA-97C5-69602A864F85}">
      <dsp:nvSpPr>
        <dsp:cNvPr id="0" name=""/>
        <dsp:cNvSpPr/>
      </dsp:nvSpPr>
      <dsp:spPr>
        <a:xfrm>
          <a:off x="4566333" y="1517332"/>
          <a:ext cx="3106245" cy="99336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rgbClr val="FFC000"/>
              </a:solidFill>
            </a:rPr>
            <a:t>2025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0,9</a:t>
          </a:r>
        </a:p>
      </dsp:txBody>
      <dsp:txXfrm>
        <a:off x="4595428" y="1546427"/>
        <a:ext cx="3048055" cy="935177"/>
      </dsp:txXfrm>
    </dsp:sp>
    <dsp:sp modelId="{2A882F2B-9A08-4DC3-8C15-FFB24BB6A7D6}">
      <dsp:nvSpPr>
        <dsp:cNvPr id="0" name=""/>
        <dsp:cNvSpPr/>
      </dsp:nvSpPr>
      <dsp:spPr>
        <a:xfrm>
          <a:off x="4566333" y="2663526"/>
          <a:ext cx="3106245" cy="993367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rgbClr val="FFC000"/>
              </a:solidFill>
            </a:rPr>
            <a:t>2026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0,9</a:t>
          </a:r>
        </a:p>
      </dsp:txBody>
      <dsp:txXfrm>
        <a:off x="4595428" y="2692621"/>
        <a:ext cx="3048055" cy="935177"/>
      </dsp:txXfrm>
    </dsp:sp>
    <dsp:sp modelId="{254AB94E-C1C3-47C4-A58E-FD82087FFABA}">
      <dsp:nvSpPr>
        <dsp:cNvPr id="0" name=""/>
        <dsp:cNvSpPr/>
      </dsp:nvSpPr>
      <dsp:spPr>
        <a:xfrm>
          <a:off x="4608516" y="3760193"/>
          <a:ext cx="3106245" cy="993367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rgbClr val="FFC000"/>
              </a:solidFill>
            </a:rPr>
            <a:t>2027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0,9</a:t>
          </a:r>
        </a:p>
      </dsp:txBody>
      <dsp:txXfrm>
        <a:off x="4637611" y="3789288"/>
        <a:ext cx="3048055" cy="9351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8CE156-8586-4CAF-8AC8-7E8825AB1842}">
      <dsp:nvSpPr>
        <dsp:cNvPr id="0" name=""/>
        <dsp:cNvSpPr/>
      </dsp:nvSpPr>
      <dsp:spPr>
        <a:xfrm rot="10800000">
          <a:off x="1303273" y="1895"/>
          <a:ext cx="4053840" cy="1128772"/>
        </a:xfrm>
        <a:prstGeom prst="homePlat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57" tIns="198120" rIns="369824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200" b="1" kern="1200" dirty="0"/>
            <a:t>1598,0</a:t>
          </a:r>
        </a:p>
      </dsp:txBody>
      <dsp:txXfrm rot="10800000">
        <a:off x="1585466" y="1895"/>
        <a:ext cx="3771647" cy="1128772"/>
      </dsp:txXfrm>
    </dsp:sp>
    <dsp:sp modelId="{85677959-5202-4E2F-81FC-67AB8789764D}">
      <dsp:nvSpPr>
        <dsp:cNvPr id="0" name=""/>
        <dsp:cNvSpPr/>
      </dsp:nvSpPr>
      <dsp:spPr>
        <a:xfrm>
          <a:off x="1800203" y="2935227"/>
          <a:ext cx="1128772" cy="1128772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5F958F-B488-4665-B845-4B71818ED839}">
      <dsp:nvSpPr>
        <dsp:cNvPr id="0" name=""/>
        <dsp:cNvSpPr/>
      </dsp:nvSpPr>
      <dsp:spPr>
        <a:xfrm rot="10800000">
          <a:off x="1303273" y="1467613"/>
          <a:ext cx="4053840" cy="1128772"/>
        </a:xfrm>
        <a:prstGeom prst="homePlat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57" tIns="198120" rIns="369824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200" b="1" kern="1200" dirty="0"/>
            <a:t>1278,3</a:t>
          </a:r>
        </a:p>
      </dsp:txBody>
      <dsp:txXfrm rot="10800000">
        <a:off x="1585466" y="1467613"/>
        <a:ext cx="3771647" cy="1128772"/>
      </dsp:txXfrm>
    </dsp:sp>
    <dsp:sp modelId="{8D80CE10-9A2F-4F67-8E8F-E627A21EC76B}">
      <dsp:nvSpPr>
        <dsp:cNvPr id="0" name=""/>
        <dsp:cNvSpPr/>
      </dsp:nvSpPr>
      <dsp:spPr>
        <a:xfrm>
          <a:off x="2016227" y="2935227"/>
          <a:ext cx="1128772" cy="1128772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80985-3380-4493-B457-EDA552640193}">
      <dsp:nvSpPr>
        <dsp:cNvPr id="0" name=""/>
        <dsp:cNvSpPr/>
      </dsp:nvSpPr>
      <dsp:spPr>
        <a:xfrm rot="10800000">
          <a:off x="1289300" y="2935227"/>
          <a:ext cx="4053840" cy="1128772"/>
        </a:xfrm>
        <a:prstGeom prst="homePlat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57" tIns="198120" rIns="369824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200" b="1" kern="1200" dirty="0"/>
            <a:t>1262,1</a:t>
          </a:r>
        </a:p>
      </dsp:txBody>
      <dsp:txXfrm rot="10800000">
        <a:off x="1571493" y="2935227"/>
        <a:ext cx="3771647" cy="1128772"/>
      </dsp:txXfrm>
    </dsp:sp>
    <dsp:sp modelId="{637832CD-1BEE-41B7-AB76-73E26A27C264}">
      <dsp:nvSpPr>
        <dsp:cNvPr id="0" name=""/>
        <dsp:cNvSpPr/>
      </dsp:nvSpPr>
      <dsp:spPr>
        <a:xfrm flipH="1" flipV="1">
          <a:off x="557956" y="789343"/>
          <a:ext cx="169360" cy="4571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0.1673</cdr:x>
      <cdr:y>0</cdr:y>
    </cdr:from>
    <cdr:to>
      <cdr:x>0.30608</cdr:x>
      <cdr:y>0.08219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75656" y="0"/>
          <a:ext cx="122413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0.29753</cdr:y>
    </cdr:from>
    <cdr:to>
      <cdr:x>0.12296</cdr:x>
      <cdr:y>0.4503</cdr:y>
    </cdr:to>
    <cdr:sp macro="" textlink="">
      <cdr:nvSpPr>
        <cdr:cNvPr id="13" name="Овал 12"/>
        <cdr:cNvSpPr/>
      </cdr:nvSpPr>
      <cdr:spPr>
        <a:xfrm xmlns:a="http://schemas.openxmlformats.org/drawingml/2006/main">
          <a:off x="-64368" y="1526381"/>
          <a:ext cx="1116618" cy="783745"/>
        </a:xfrm>
        <a:prstGeom xmlns:a="http://schemas.openxmlformats.org/drawingml/2006/main" prst="ellipse">
          <a:avLst/>
        </a:prstGeom>
        <a:solidFill xmlns:a="http://schemas.openxmlformats.org/drawingml/2006/main">
          <a:srgbClr val="FFCCFF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u="sng" dirty="0">
              <a:solidFill>
                <a:schemeClr val="tx1"/>
              </a:solidFill>
            </a:rPr>
            <a:t>202</a:t>
          </a:r>
          <a:r>
            <a:rPr lang="ru-RU" sz="1600" b="1" u="sng" dirty="0">
              <a:solidFill>
                <a:schemeClr val="tx1"/>
              </a:solidFill>
            </a:rPr>
            <a:t>6</a:t>
          </a:r>
          <a:endParaRPr lang="en-US" sz="1600" b="1" u="sng" dirty="0">
            <a:solidFill>
              <a:schemeClr val="tx1"/>
            </a:solidFill>
          </a:endParaRPr>
        </a:p>
        <a:p xmlns:a="http://schemas.openxmlformats.org/drawingml/2006/main">
          <a:r>
            <a:rPr lang="ru-RU" sz="1600" b="1" dirty="0">
              <a:solidFill>
                <a:schemeClr val="tx1"/>
              </a:solidFill>
            </a:rPr>
            <a:t>1226,0</a:t>
          </a:r>
        </a:p>
        <a:p xmlns:a="http://schemas.openxmlformats.org/drawingml/2006/main">
          <a:endParaRPr lang="ru-RU" sz="1600" b="1" dirty="0">
            <a:solidFill>
              <a:schemeClr val="tx1"/>
            </a:solidFill>
          </a:endParaRPr>
        </a:p>
        <a:p xmlns:a="http://schemas.openxmlformats.org/drawingml/2006/main">
          <a:endParaRPr lang="ru-RU" sz="1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</cdr:x>
      <cdr:y>0.5221</cdr:y>
    </cdr:from>
    <cdr:to>
      <cdr:x>0.11893</cdr:x>
      <cdr:y>0.67487</cdr:y>
    </cdr:to>
    <cdr:sp macro="" textlink="">
      <cdr:nvSpPr>
        <cdr:cNvPr id="7" name="Овал 6"/>
        <cdr:cNvSpPr/>
      </cdr:nvSpPr>
      <cdr:spPr>
        <a:xfrm xmlns:a="http://schemas.openxmlformats.org/drawingml/2006/main">
          <a:off x="0" y="2678509"/>
          <a:ext cx="1080047" cy="783745"/>
        </a:xfrm>
        <a:prstGeom xmlns:a="http://schemas.openxmlformats.org/drawingml/2006/main" prst="ellipse">
          <a:avLst/>
        </a:prstGeom>
        <a:solidFill xmlns:a="http://schemas.openxmlformats.org/drawingml/2006/main">
          <a:srgbClr val="FFCCFF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u="sng" dirty="0">
              <a:solidFill>
                <a:schemeClr val="tx1"/>
              </a:solidFill>
            </a:rPr>
            <a:t>2027</a:t>
          </a:r>
        </a:p>
        <a:p xmlns:a="http://schemas.openxmlformats.org/drawingml/2006/main">
          <a:r>
            <a:rPr lang="ru-RU" sz="1600" b="1" dirty="0">
              <a:solidFill>
                <a:schemeClr val="tx1"/>
              </a:solidFill>
            </a:rPr>
            <a:t>1219,4</a:t>
          </a:r>
        </a:p>
        <a:p xmlns:a="http://schemas.openxmlformats.org/drawingml/2006/main">
          <a:endParaRPr lang="ru-RU" sz="1600" b="1" dirty="0">
            <a:solidFill>
              <a:schemeClr val="tx1"/>
            </a:solidFill>
          </a:endParaRPr>
        </a:p>
        <a:p xmlns:a="http://schemas.openxmlformats.org/drawingml/2006/main">
          <a:endParaRPr lang="ru-RU" sz="1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0.17325</cdr:x>
      <cdr:y>0.82364</cdr:y>
    </cdr:from>
    <cdr:to>
      <cdr:x>0.27325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584176" y="446631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0.12325</cdr:x>
      <cdr:y>0.82364</cdr:y>
    </cdr:from>
    <cdr:to>
      <cdr:x>0.14962</cdr:x>
      <cdr:y>0.88399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127001" y="4270375"/>
          <a:ext cx="241151" cy="3129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0.18112</cdr:x>
      <cdr:y>0.76395</cdr:y>
    </cdr:from>
    <cdr:to>
      <cdr:x>0.41737</cdr:x>
      <cdr:y>0.9542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1656184" y="3960911"/>
          <a:ext cx="2160240" cy="9864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0.12034</cdr:x>
      <cdr:y>0.82176</cdr:y>
    </cdr:from>
    <cdr:to>
      <cdr:x>0.59169</cdr:x>
      <cdr:y>1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1092845" y="4215829"/>
          <a:ext cx="4280396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</cdr:x>
      <cdr:y>0.07295</cdr:y>
    </cdr:from>
    <cdr:to>
      <cdr:x>0.12018</cdr:x>
      <cdr:y>0.22573</cdr:y>
    </cdr:to>
    <cdr:sp macro="" textlink="">
      <cdr:nvSpPr>
        <cdr:cNvPr id="15" name="Овал 14"/>
        <cdr:cNvSpPr/>
      </cdr:nvSpPr>
      <cdr:spPr>
        <a:xfrm xmlns:a="http://schemas.openxmlformats.org/drawingml/2006/main">
          <a:off x="0" y="374250"/>
          <a:ext cx="1091332" cy="783797"/>
        </a:xfrm>
        <a:prstGeom xmlns:a="http://schemas.openxmlformats.org/drawingml/2006/main" prst="ellipse">
          <a:avLst/>
        </a:prstGeom>
        <a:solidFill xmlns:a="http://schemas.openxmlformats.org/drawingml/2006/main">
          <a:srgbClr val="FFCCFF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u="sng" dirty="0">
              <a:solidFill>
                <a:schemeClr val="tx1"/>
              </a:solidFill>
            </a:rPr>
            <a:t>2025</a:t>
          </a:r>
        </a:p>
        <a:p xmlns:a="http://schemas.openxmlformats.org/drawingml/2006/main">
          <a:r>
            <a:rPr lang="ru-RU" sz="1600" b="1" dirty="0">
              <a:solidFill>
                <a:schemeClr val="tx1"/>
              </a:solidFill>
            </a:rPr>
            <a:t>1540,5</a:t>
          </a:r>
        </a:p>
        <a:p xmlns:a="http://schemas.openxmlformats.org/drawingml/2006/main">
          <a:endParaRPr lang="ru-RU" sz="1600" b="1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0.07294</cdr:x>
      <cdr:y>0.01184</cdr:y>
    </cdr:from>
    <cdr:to>
      <cdr:x>0.91931</cdr:x>
      <cdr:y>0.16969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05153" y="67365"/>
          <a:ext cx="7021979" cy="89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b="1" dirty="0">
              <a:solidFill>
                <a:schemeClr val="bg1"/>
              </a:solidFill>
            </a:rPr>
            <a:t>                             </a:t>
          </a:r>
          <a:r>
            <a:rPr lang="ru-RU" sz="2800" b="1" dirty="0">
              <a:solidFill>
                <a:srgbClr val="FF0000"/>
              </a:solidFill>
            </a:rPr>
            <a:t>536,2</a:t>
          </a:r>
          <a:r>
            <a:rPr lang="ru-RU" sz="2000" b="1" dirty="0">
              <a:solidFill>
                <a:srgbClr val="FF0000"/>
              </a:solidFill>
            </a:rPr>
            <a:t> </a:t>
          </a:r>
          <a:r>
            <a:rPr lang="ru-RU" sz="1100" dirty="0">
              <a:solidFill>
                <a:srgbClr val="FF0000"/>
              </a:solidFill>
            </a:rPr>
            <a:t>                                          </a:t>
          </a:r>
          <a:r>
            <a:rPr lang="ru-RU" sz="2800" b="1" dirty="0">
              <a:solidFill>
                <a:srgbClr val="FF0000"/>
              </a:solidFill>
            </a:rPr>
            <a:t>532,9                  528,5</a:t>
          </a:r>
        </a:p>
        <a:p xmlns:a="http://schemas.openxmlformats.org/drawingml/2006/main">
          <a:endParaRPr lang="ru-RU" sz="2800" b="1" dirty="0">
            <a:solidFill>
              <a:srgbClr val="FF0000"/>
            </a:solidFill>
          </a:endParaRPr>
        </a:p>
        <a:p xmlns:a="http://schemas.openxmlformats.org/drawingml/2006/main">
          <a:endParaRPr lang="ru-RU" sz="2800" b="1" dirty="0">
            <a:solidFill>
              <a:srgbClr val="FF0000"/>
            </a:solidFill>
          </a:endParaRPr>
        </a:p>
        <a:p xmlns:a="http://schemas.openxmlformats.org/drawingml/2006/main">
          <a:r>
            <a:rPr lang="ru-RU" sz="2800" b="1" dirty="0">
              <a:solidFill>
                <a:srgbClr val="FF0000"/>
              </a:solidFill>
            </a:rPr>
            <a:t>                      </a:t>
          </a:r>
          <a:endParaRPr lang="ru-RU" sz="16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0.05132</cdr:x>
      <cdr:y>0.10164</cdr:y>
    </cdr:from>
    <cdr:to>
      <cdr:x>0.3042</cdr:x>
      <cdr:y>0.29979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32048" y="576064"/>
          <a:ext cx="2128826" cy="11229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rgbClr val="FF0000"/>
              </a:solidFill>
            </a:rPr>
            <a:t>            </a:t>
          </a:r>
        </a:p>
      </cdr:txBody>
    </cdr:sp>
  </cdr:relSizeAnchor>
  <cdr:relSizeAnchor xmlns:cdr="http://schemas.openxmlformats.org/drawingml/2006/chartDrawing">
    <cdr:from>
      <cdr:x>0.66639</cdr:x>
      <cdr:y>0.8149</cdr:y>
    </cdr:from>
    <cdr:to>
      <cdr:x>0.74429</cdr:x>
      <cdr:y>0.87981</cdr:y>
    </cdr:to>
    <cdr:sp macro="" textlink="">
      <cdr:nvSpPr>
        <cdr:cNvPr id="5" name="TextBox 7"/>
        <cdr:cNvSpPr txBox="1"/>
      </cdr:nvSpPr>
      <cdr:spPr>
        <a:xfrm xmlns:a="http://schemas.openxmlformats.org/drawingml/2006/main">
          <a:off x="5528760" y="4636455"/>
          <a:ext cx="646331" cy="369332"/>
        </a:xfrm>
        <a:prstGeom xmlns:a="http://schemas.openxmlformats.org/drawingml/2006/main" prst="rect">
          <a:avLst/>
        </a:prstGeom>
        <a:solidFill xmlns:a="http://schemas.openxmlformats.org/drawingml/2006/main">
          <a:srgbClr val="00B0F0"/>
        </a:solidFill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b="1" dirty="0"/>
            <a:t>5,4%</a:t>
          </a:r>
        </a:p>
      </cdr:txBody>
    </cdr:sp>
  </cdr:relSizeAnchor>
  <cdr:relSizeAnchor xmlns:cdr="http://schemas.openxmlformats.org/drawingml/2006/chartDrawing">
    <cdr:from>
      <cdr:x>0.16084</cdr:x>
      <cdr:y>0.12998</cdr:y>
    </cdr:from>
    <cdr:to>
      <cdr:x>0.25462</cdr:x>
      <cdr:y>0.29929</cdr:y>
    </cdr:to>
    <cdr:sp macro="" textlink="">
      <cdr:nvSpPr>
        <cdr:cNvPr id="12" name="TextBox 11"/>
        <cdr:cNvSpPr txBox="1"/>
      </cdr:nvSpPr>
      <cdr:spPr>
        <a:xfrm xmlns:a="http://schemas.openxmlformats.org/drawingml/2006/main" rot="19916150">
          <a:off x="1305549" y="739562"/>
          <a:ext cx="761202" cy="9633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0.41632</cdr:x>
      <cdr:y>0.28859</cdr:y>
    </cdr:from>
    <cdr:to>
      <cdr:x>0.50449</cdr:x>
      <cdr:y>0.40489</cdr:y>
    </cdr:to>
    <cdr:sp macro="" textlink="">
      <cdr:nvSpPr>
        <cdr:cNvPr id="13" name="TextBox 7"/>
        <cdr:cNvSpPr txBox="1"/>
      </cdr:nvSpPr>
      <cdr:spPr>
        <a:xfrm xmlns:a="http://schemas.openxmlformats.org/drawingml/2006/main">
          <a:off x="3454033" y="1641962"/>
          <a:ext cx="731510" cy="661700"/>
        </a:xfrm>
        <a:prstGeom xmlns:a="http://schemas.openxmlformats.org/drawingml/2006/main" prst="rect">
          <a:avLst/>
        </a:prstGeom>
        <a:solidFill xmlns:a="http://schemas.openxmlformats.org/drawingml/2006/main">
          <a:srgbClr val="00B0F0"/>
        </a:solidFill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/>
            <a:t>   </a:t>
          </a:r>
          <a:r>
            <a:rPr lang="ru-RU" sz="1700" b="1" dirty="0"/>
            <a:t>94,7%</a:t>
          </a:r>
        </a:p>
      </cdr:txBody>
    </cdr:sp>
  </cdr:relSizeAnchor>
  <cdr:relSizeAnchor xmlns:cdr="http://schemas.openxmlformats.org/drawingml/2006/chartDrawing">
    <cdr:from>
      <cdr:x>0.39925</cdr:x>
      <cdr:y>0.8149</cdr:y>
    </cdr:from>
    <cdr:to>
      <cdr:x>0.47715</cdr:x>
      <cdr:y>0.87981</cdr:y>
    </cdr:to>
    <cdr:sp macro="" textlink="">
      <cdr:nvSpPr>
        <cdr:cNvPr id="14" name="TextBox 7"/>
        <cdr:cNvSpPr txBox="1"/>
      </cdr:nvSpPr>
      <cdr:spPr>
        <a:xfrm xmlns:a="http://schemas.openxmlformats.org/drawingml/2006/main">
          <a:off x="3312411" y="4636455"/>
          <a:ext cx="646304" cy="369312"/>
        </a:xfrm>
        <a:prstGeom xmlns:a="http://schemas.openxmlformats.org/drawingml/2006/main" prst="rect">
          <a:avLst/>
        </a:prstGeom>
        <a:solidFill xmlns:a="http://schemas.openxmlformats.org/drawingml/2006/main">
          <a:srgbClr val="00B0F0"/>
        </a:solidFill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b="1" dirty="0"/>
            <a:t>5,3%</a:t>
          </a:r>
        </a:p>
      </cdr:txBody>
    </cdr:sp>
  </cdr:relSizeAnchor>
  <cdr:relSizeAnchor xmlns:cdr="http://schemas.openxmlformats.org/drawingml/2006/chartDrawing">
    <cdr:from>
      <cdr:x>0.20779</cdr:x>
      <cdr:y>0.47728</cdr:y>
    </cdr:from>
    <cdr:to>
      <cdr:x>0.28629</cdr:x>
      <cdr:y>0.55323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1686471" y="2715095"/>
          <a:ext cx="637171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0.20779</cdr:x>
      <cdr:y>0.47728</cdr:y>
    </cdr:from>
    <cdr:to>
      <cdr:x>0.28629</cdr:x>
      <cdr:y>0.55323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1686471" y="2715095"/>
          <a:ext cx="637171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0.54418</cdr:x>
      <cdr:y>0.48199</cdr:y>
    </cdr:from>
    <cdr:to>
      <cdr:x>0.65684</cdr:x>
      <cdr:y>0.64273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417011" y="2742352"/>
          <a:ext cx="914449" cy="9145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000" b="1" dirty="0"/>
        </a:p>
      </cdr:txBody>
    </cdr:sp>
  </cdr:relSizeAnchor>
  <cdr:relSizeAnchor xmlns:cdr="http://schemas.openxmlformats.org/drawingml/2006/chartDrawing">
    <cdr:from>
      <cdr:x>0.59646</cdr:x>
      <cdr:y>0.46303</cdr:y>
    </cdr:from>
    <cdr:to>
      <cdr:x>0.70912</cdr:x>
      <cdr:y>0.62377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841048" y="263401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000" b="1" dirty="0"/>
        </a:p>
      </cdr:txBody>
    </cdr:sp>
  </cdr:relSizeAnchor>
  <cdr:relSizeAnchor xmlns:cdr="http://schemas.openxmlformats.org/drawingml/2006/chartDrawing">
    <cdr:from>
      <cdr:x>0.79803</cdr:x>
      <cdr:y>0.45981</cdr:y>
    </cdr:from>
    <cdr:to>
      <cdr:x>0.91069</cdr:x>
      <cdr:y>0.62055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6477519" y="2616144"/>
          <a:ext cx="914448" cy="9145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000" b="1" dirty="0"/>
        </a:p>
      </cdr:txBody>
    </cdr:sp>
  </cdr:relSizeAnchor>
  <cdr:relSizeAnchor xmlns:cdr="http://schemas.openxmlformats.org/drawingml/2006/chartDrawing">
    <cdr:from>
      <cdr:x>0.20018</cdr:x>
      <cdr:y>0.89492</cdr:y>
    </cdr:from>
    <cdr:to>
      <cdr:x>0.30397</cdr:x>
      <cdr:y>1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1624770" y="5090887"/>
          <a:ext cx="842392" cy="5977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0.29812</cdr:x>
      <cdr:y>0.90307</cdr:y>
    </cdr:from>
    <cdr:to>
      <cdr:x>0.43739</cdr:x>
      <cdr:y>1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419846" y="5138107"/>
          <a:ext cx="1130438" cy="5514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/>
            <a:t>2025</a:t>
          </a:r>
        </a:p>
      </cdr:txBody>
    </cdr:sp>
  </cdr:relSizeAnchor>
  <cdr:relSizeAnchor xmlns:cdr="http://schemas.openxmlformats.org/drawingml/2006/chartDrawing">
    <cdr:from>
      <cdr:x>0.55539</cdr:x>
      <cdr:y>0.90193</cdr:y>
    </cdr:from>
    <cdr:to>
      <cdr:x>0.66806</cdr:x>
      <cdr:y>0.99769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4508078" y="5131594"/>
          <a:ext cx="914449" cy="5448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/>
            <a:t>2026</a:t>
          </a:r>
        </a:p>
      </cdr:txBody>
    </cdr:sp>
  </cdr:relSizeAnchor>
  <cdr:relSizeAnchor xmlns:cdr="http://schemas.openxmlformats.org/drawingml/2006/chartDrawing">
    <cdr:from>
      <cdr:x>0.80676</cdr:x>
      <cdr:y>0.91023</cdr:y>
    </cdr:from>
    <cdr:to>
      <cdr:x>0.91942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6548385" y="5178845"/>
          <a:ext cx="914448" cy="5107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/>
            <a:t>2027</a:t>
          </a:r>
        </a:p>
      </cdr:txBody>
    </cdr:sp>
  </cdr:relSizeAnchor>
  <cdr:relSizeAnchor xmlns:cdr="http://schemas.openxmlformats.org/drawingml/2006/chartDrawing">
    <cdr:from>
      <cdr:x>0.63919</cdr:x>
      <cdr:y>0.83866</cdr:y>
    </cdr:from>
    <cdr:to>
      <cdr:x>0.6658</cdr:x>
      <cdr:y>0.87663</cdr:y>
    </cdr:to>
    <cdr:cxnSp macro="">
      <cdr:nvCxnSpPr>
        <cdr:cNvPr id="19" name="Прямая со стрелкой 18">
          <a:extLst xmlns:a="http://schemas.openxmlformats.org/drawingml/2006/main">
            <a:ext uri="{FF2B5EF4-FFF2-40B4-BE49-F238E27FC236}">
              <a16:creationId xmlns:a16="http://schemas.microsoft.com/office/drawing/2014/main" id="{915EC322-6FA8-4BAB-9D61-BE97B3B9864D}"/>
            </a:ext>
          </a:extLst>
        </cdr:cNvPr>
        <cdr:cNvCxnSpPr/>
      </cdr:nvCxnSpPr>
      <cdr:spPr>
        <a:xfrm xmlns:a="http://schemas.openxmlformats.org/drawingml/2006/main" flipH="1">
          <a:off x="5188209" y="4771630"/>
          <a:ext cx="216024" cy="21602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0.37535</cdr:x>
      <cdr:y>0.83731</cdr:y>
    </cdr:from>
    <cdr:to>
      <cdr:x>0.40197</cdr:x>
      <cdr:y>0.87527</cdr:y>
    </cdr:to>
    <cdr:cxnSp macro="">
      <cdr:nvCxnSpPr>
        <cdr:cNvPr id="21" name="Прямая со стрелкой 20">
          <a:extLst xmlns:a="http://schemas.openxmlformats.org/drawingml/2006/main">
            <a:ext uri="{FF2B5EF4-FFF2-40B4-BE49-F238E27FC236}">
              <a16:creationId xmlns:a16="http://schemas.microsoft.com/office/drawing/2014/main" id="{79A53FB8-7600-4F38-9125-D8E8B1733858}"/>
            </a:ext>
          </a:extLst>
        </cdr:cNvPr>
        <cdr:cNvCxnSpPr/>
      </cdr:nvCxnSpPr>
      <cdr:spPr>
        <a:xfrm xmlns:a="http://schemas.openxmlformats.org/drawingml/2006/main" flipH="1">
          <a:off x="3046710" y="4763938"/>
          <a:ext cx="216024" cy="21602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0.19543</cdr:x>
      <cdr:y>0.67077</cdr:y>
    </cdr:from>
    <cdr:to>
      <cdr:x>0.30564</cdr:x>
      <cdr:y>0.83149</cdr:y>
    </cdr:to>
    <cdr:sp macro="" textlink="">
      <cdr:nvSpPr>
        <cdr:cNvPr id="6" name="TextBox 5"/>
        <cdr:cNvSpPr txBox="1"/>
      </cdr:nvSpPr>
      <cdr:spPr>
        <a:xfrm xmlns:a="http://schemas.openxmlformats.org/drawingml/2006/main" rot="17917904">
          <a:off x="1621369" y="381642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0.17285</cdr:x>
      <cdr:y>0.43368</cdr:y>
    </cdr:from>
    <cdr:to>
      <cdr:x>0.28306</cdr:x>
      <cdr:y>0.59439</cdr:y>
    </cdr:to>
    <cdr:sp macro="" textlink="">
      <cdr:nvSpPr>
        <cdr:cNvPr id="20" name="TextBox 19"/>
        <cdr:cNvSpPr txBox="1"/>
      </cdr:nvSpPr>
      <cdr:spPr>
        <a:xfrm xmlns:a="http://schemas.openxmlformats.org/drawingml/2006/main" rot="17698721">
          <a:off x="1434057" y="246744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>
              <a:solidFill>
                <a:srgbClr val="C00000"/>
              </a:solidFill>
            </a:rPr>
            <a:t>Доходы в 2025 году</a:t>
          </a:r>
        </a:p>
      </cdr:txBody>
    </cdr:sp>
  </cdr:relSizeAnchor>
  <cdr:relSizeAnchor xmlns:cdr="http://schemas.openxmlformats.org/drawingml/2006/chartDrawing">
    <cdr:from>
      <cdr:x>0.13847</cdr:x>
      <cdr:y>0.31325</cdr:y>
    </cdr:from>
    <cdr:to>
      <cdr:x>0.24869</cdr:x>
      <cdr:y>0.54431</cdr:y>
    </cdr:to>
    <cdr:sp macro="" textlink="">
      <cdr:nvSpPr>
        <cdr:cNvPr id="22" name="TextBox 21"/>
        <cdr:cNvSpPr txBox="1"/>
      </cdr:nvSpPr>
      <cdr:spPr>
        <a:xfrm xmlns:a="http://schemas.openxmlformats.org/drawingml/2006/main" rot="17588464">
          <a:off x="948723" y="1982368"/>
          <a:ext cx="1314654" cy="9144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dirty="0">
              <a:solidFill>
                <a:srgbClr val="C00000"/>
              </a:solidFill>
            </a:rPr>
            <a:t>+3</a:t>
          </a:r>
          <a:r>
            <a:rPr lang="ru-RU" sz="1600" dirty="0">
              <a:solidFill>
                <a:srgbClr val="C00000"/>
              </a:solidFill>
            </a:rPr>
            <a:t>6</a:t>
          </a:r>
          <a:r>
            <a:rPr lang="en-US" sz="1600" dirty="0">
              <a:solidFill>
                <a:srgbClr val="C00000"/>
              </a:solidFill>
            </a:rPr>
            <a:t>,</a:t>
          </a:r>
          <a:r>
            <a:rPr lang="ru-RU" sz="1600" dirty="0">
              <a:solidFill>
                <a:srgbClr val="C00000"/>
              </a:solidFill>
            </a:rPr>
            <a:t>9 млн. руб. (</a:t>
          </a:r>
          <a:r>
            <a:rPr lang="en-US" sz="1600" dirty="0">
              <a:solidFill>
                <a:srgbClr val="C00000"/>
              </a:solidFill>
            </a:rPr>
            <a:t>+</a:t>
          </a:r>
          <a:r>
            <a:rPr lang="ru-RU" sz="1600" dirty="0">
              <a:solidFill>
                <a:srgbClr val="C00000"/>
              </a:solidFill>
            </a:rPr>
            <a:t>6</a:t>
          </a:r>
          <a:r>
            <a:rPr lang="en-US" sz="1600" dirty="0">
              <a:solidFill>
                <a:srgbClr val="C00000"/>
              </a:solidFill>
            </a:rPr>
            <a:t>,</a:t>
          </a:r>
          <a:r>
            <a:rPr lang="ru-RU" sz="1600" dirty="0">
              <a:solidFill>
                <a:srgbClr val="C00000"/>
              </a:solidFill>
            </a:rPr>
            <a:t>4%)</a:t>
          </a:r>
        </a:p>
      </cdr:txBody>
    </cdr:sp>
  </cdr:relSizeAnchor>
  <cdr:relSizeAnchor xmlns:cdr="http://schemas.openxmlformats.org/drawingml/2006/chartDrawing">
    <cdr:from>
      <cdr:x>0.39178</cdr:x>
      <cdr:y>0.40663</cdr:y>
    </cdr:from>
    <cdr:to>
      <cdr:x>0.44588</cdr:x>
      <cdr:y>0.47587</cdr:y>
    </cdr:to>
    <cdr:cxnSp macro="">
      <cdr:nvCxnSpPr>
        <cdr:cNvPr id="23" name="Прямая со стрелкой 22">
          <a:extLst xmlns:a="http://schemas.openxmlformats.org/drawingml/2006/main">
            <a:ext uri="{FF2B5EF4-FFF2-40B4-BE49-F238E27FC236}">
              <a16:creationId xmlns:a16="http://schemas.microsoft.com/office/drawing/2014/main" id="{F0F8F7FB-9EFB-4596-802C-2FEB0AE9D362}"/>
            </a:ext>
          </a:extLst>
        </cdr:cNvPr>
        <cdr:cNvCxnSpPr/>
      </cdr:nvCxnSpPr>
      <cdr:spPr>
        <a:xfrm xmlns:a="http://schemas.openxmlformats.org/drawingml/2006/main" flipH="1">
          <a:off x="3250467" y="2313539"/>
          <a:ext cx="448817" cy="39396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0.90529</cdr:x>
      <cdr:y>0.38328</cdr:y>
    </cdr:from>
    <cdr:to>
      <cdr:x>0.95039</cdr:x>
      <cdr:y>0.46433</cdr:y>
    </cdr:to>
    <cdr:cxnSp macro="">
      <cdr:nvCxnSpPr>
        <cdr:cNvPr id="27" name="Прямая со стрелкой 26">
          <a:extLst xmlns:a="http://schemas.openxmlformats.org/drawingml/2006/main">
            <a:ext uri="{FF2B5EF4-FFF2-40B4-BE49-F238E27FC236}">
              <a16:creationId xmlns:a16="http://schemas.microsoft.com/office/drawing/2014/main" id="{EBFAD6AB-FDA9-4270-9EDC-CA6542084BAC}"/>
            </a:ext>
          </a:extLst>
        </cdr:cNvPr>
        <cdr:cNvCxnSpPr/>
      </cdr:nvCxnSpPr>
      <cdr:spPr>
        <a:xfrm xmlns:a="http://schemas.openxmlformats.org/drawingml/2006/main" flipH="1">
          <a:off x="7510819" y="2180687"/>
          <a:ext cx="374160" cy="46118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0.29765</cdr:x>
      <cdr:y>0.08799</cdr:y>
    </cdr:from>
    <cdr:to>
      <cdr:x>0.36708</cdr:x>
      <cdr:y>0.13397</cdr:y>
    </cdr:to>
    <cdr:sp macro="" textlink="">
      <cdr:nvSpPr>
        <cdr:cNvPr id="28" name="TextBox 7"/>
        <cdr:cNvSpPr txBox="1"/>
      </cdr:nvSpPr>
      <cdr:spPr>
        <a:xfrm xmlns:a="http://schemas.openxmlformats.org/drawingml/2006/main">
          <a:off x="2469442" y="500632"/>
          <a:ext cx="576064" cy="261610"/>
        </a:xfrm>
        <a:prstGeom xmlns:a="http://schemas.openxmlformats.org/drawingml/2006/main" prst="rect">
          <a:avLst/>
        </a:prstGeom>
        <a:solidFill xmlns:a="http://schemas.openxmlformats.org/drawingml/2006/main">
          <a:srgbClr val="00B0F0"/>
        </a:solidFill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b="1" dirty="0"/>
            <a:t>34,8 %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0.86777</cdr:x>
      <cdr:y>0.23288</cdr:y>
    </cdr:from>
    <cdr:to>
      <cdr:x>0.97272</cdr:x>
      <cdr:y>0.40683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560840" y="122413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0.03307</cdr:x>
      <cdr:y>0.89043</cdr:y>
    </cdr:from>
    <cdr:to>
      <cdr:x>0.20661</cdr:x>
      <cdr:y>0.97263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88156" y="4680297"/>
          <a:ext cx="151216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0.12524</cdr:x>
      <cdr:y>0.88027</cdr:y>
    </cdr:from>
    <cdr:to>
      <cdr:x>0.26691</cdr:x>
      <cdr:y>1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848E307E-59B9-8040-4DE1-E69E79A28807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45207" y="3799482"/>
          <a:ext cx="1295400" cy="36988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>
            <a:spcBef>
              <a:spcPct val="0"/>
            </a:spcBef>
            <a:buFontTx/>
            <a:buNone/>
          </a:pPr>
          <a:r>
            <a:rPr lang="ru-RU" altLang="ru-RU" sz="1800" b="1" dirty="0"/>
            <a:t>НДФЛ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0.12697</cdr:x>
      <cdr:y>0</cdr:y>
    </cdr:from>
    <cdr:to>
      <cdr:x>0.23545</cdr:x>
      <cdr:y>1</cdr:y>
    </cdr:to>
    <cdr:sp macro="" textlink="">
      <cdr:nvSpPr>
        <cdr:cNvPr id="2" name="Прямоугольник 1">
          <a:extLst xmlns:a="http://schemas.openxmlformats.org/drawingml/2006/main">
            <a:ext uri="{FF2B5EF4-FFF2-40B4-BE49-F238E27FC236}">
              <a16:creationId xmlns:a16="http://schemas.microsoft.com/office/drawing/2014/main" id="{2FFA7D7E-1038-4ACE-931E-17A89DA3D060}"/>
            </a:ext>
          </a:extLst>
        </cdr:cNvPr>
        <cdr:cNvSpPr/>
      </cdr:nvSpPr>
      <cdr:spPr>
        <a:xfrm xmlns:a="http://schemas.openxmlformats.org/drawingml/2006/main">
          <a:off x="1070326" y="0"/>
          <a:ext cx="914400" cy="477725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1004,3</a:t>
          </a:r>
        </a:p>
        <a:p xmlns:a="http://schemas.openxmlformats.org/drawingml/2006/main">
          <a:pPr algn="ctr"/>
          <a:endParaRPr lang="ru-RU" sz="1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0.45454</cdr:x>
      <cdr:y>0</cdr:y>
    </cdr:from>
    <cdr:to>
      <cdr:x>0.56301</cdr:x>
      <cdr:y>1</cdr:y>
    </cdr:to>
    <cdr:sp macro="" textlink="">
      <cdr:nvSpPr>
        <cdr:cNvPr id="5" name="Прямоугольник 4">
          <a:extLst xmlns:a="http://schemas.openxmlformats.org/drawingml/2006/main">
            <a:ext uri="{FF2B5EF4-FFF2-40B4-BE49-F238E27FC236}">
              <a16:creationId xmlns:a16="http://schemas.microsoft.com/office/drawing/2014/main" id="{326BAC59-42EA-4363-B1BE-A5B2D864CA50}"/>
            </a:ext>
          </a:extLst>
        </cdr:cNvPr>
        <cdr:cNvSpPr/>
      </cdr:nvSpPr>
      <cdr:spPr>
        <a:xfrm xmlns:a="http://schemas.openxmlformats.org/drawingml/2006/main">
          <a:off x="3831588" y="-1345289"/>
          <a:ext cx="914400" cy="61942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693,1</a:t>
          </a:r>
        </a:p>
      </cdr:txBody>
    </cdr:sp>
  </cdr:relSizeAnchor>
  <cdr:relSizeAnchor xmlns:cdr="http://schemas.openxmlformats.org/drawingml/2006/chartDrawing">
    <cdr:from>
      <cdr:x>0.78983</cdr:x>
      <cdr:y>0</cdr:y>
    </cdr:from>
    <cdr:to>
      <cdr:x>0.89831</cdr:x>
      <cdr:y>1</cdr:y>
    </cdr:to>
    <cdr:sp macro="" textlink="">
      <cdr:nvSpPr>
        <cdr:cNvPr id="6" name="Прямоугольник 5">
          <a:extLst xmlns:a="http://schemas.openxmlformats.org/drawingml/2006/main">
            <a:ext uri="{FF2B5EF4-FFF2-40B4-BE49-F238E27FC236}">
              <a16:creationId xmlns:a16="http://schemas.microsoft.com/office/drawing/2014/main" id="{326BAC59-42EA-4363-B1BE-A5B2D864CA50}"/>
            </a:ext>
          </a:extLst>
        </cdr:cNvPr>
        <cdr:cNvSpPr/>
      </cdr:nvSpPr>
      <cdr:spPr>
        <a:xfrm xmlns:a="http://schemas.openxmlformats.org/drawingml/2006/main">
          <a:off x="6657975" y="-1345289"/>
          <a:ext cx="914400" cy="61942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690,9</a:t>
          </a:r>
        </a:p>
        <a:p xmlns:a="http://schemas.openxmlformats.org/drawingml/2006/main">
          <a:pPr algn="ctr"/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0.11509</cdr:x>
      <cdr:y>0</cdr:y>
    </cdr:from>
    <cdr:to>
      <cdr:x>0.22357</cdr:x>
      <cdr:y>1</cdr:y>
    </cdr:to>
    <cdr:sp macro="" textlink="">
      <cdr:nvSpPr>
        <cdr:cNvPr id="2" name="Прямоугольник 1">
          <a:extLst xmlns:a="http://schemas.openxmlformats.org/drawingml/2006/main">
            <a:ext uri="{FF2B5EF4-FFF2-40B4-BE49-F238E27FC236}">
              <a16:creationId xmlns:a16="http://schemas.microsoft.com/office/drawing/2014/main" id="{2FFA7D7E-1038-4ACE-931E-17A89DA3D060}"/>
            </a:ext>
          </a:extLst>
        </cdr:cNvPr>
        <cdr:cNvSpPr/>
      </cdr:nvSpPr>
      <cdr:spPr>
        <a:xfrm xmlns:a="http://schemas.openxmlformats.org/drawingml/2006/main">
          <a:off x="911646" y="0"/>
          <a:ext cx="859257" cy="279837"/>
        </a:xfrm>
        <a:prstGeom xmlns:a="http://schemas.openxmlformats.org/drawingml/2006/main" prst="rect">
          <a:avLst/>
        </a:prstGeom>
        <a:solidFill xmlns:a="http://schemas.openxmlformats.org/drawingml/2006/main">
          <a:srgbClr val="7030A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600" b="1" dirty="0">
              <a:solidFill>
                <a:schemeClr val="tx1"/>
              </a:solidFill>
            </a:rPr>
            <a:t>2025</a:t>
          </a:r>
        </a:p>
        <a:p xmlns:a="http://schemas.openxmlformats.org/drawingml/2006/main">
          <a:pPr algn="ctr"/>
          <a:r>
            <a:rPr lang="ru-RU" sz="1600" b="1" dirty="0">
              <a:solidFill>
                <a:schemeClr val="tx1"/>
              </a:solidFill>
            </a:rPr>
            <a:t>581,8</a:t>
          </a:r>
        </a:p>
        <a:p xmlns:a="http://schemas.openxmlformats.org/drawingml/2006/main">
          <a:pPr algn="ctr"/>
          <a:endParaRPr lang="ru-RU" sz="1600" b="1" dirty="0">
            <a:solidFill>
              <a:schemeClr val="tx1"/>
            </a:solidFill>
            <a:highlight>
              <a:srgbClr val="FFFF00"/>
            </a:highlight>
          </a:endParaRPr>
        </a:p>
      </cdr:txBody>
    </cdr:sp>
  </cdr:relSizeAnchor>
  <cdr:relSizeAnchor xmlns:cdr="http://schemas.openxmlformats.org/drawingml/2006/chartDrawing">
    <cdr:from>
      <cdr:x>0.46541</cdr:x>
      <cdr:y>0</cdr:y>
    </cdr:from>
    <cdr:to>
      <cdr:x>0.57388</cdr:x>
      <cdr:y>1</cdr:y>
    </cdr:to>
    <cdr:sp macro="" textlink="">
      <cdr:nvSpPr>
        <cdr:cNvPr id="5" name="Прямоугольник 4">
          <a:extLst xmlns:a="http://schemas.openxmlformats.org/drawingml/2006/main">
            <a:ext uri="{FF2B5EF4-FFF2-40B4-BE49-F238E27FC236}">
              <a16:creationId xmlns:a16="http://schemas.microsoft.com/office/drawing/2014/main" id="{326BAC59-42EA-4363-B1BE-A5B2D864CA50}"/>
            </a:ext>
          </a:extLst>
        </cdr:cNvPr>
        <cdr:cNvSpPr/>
      </cdr:nvSpPr>
      <cdr:spPr>
        <a:xfrm xmlns:a="http://schemas.openxmlformats.org/drawingml/2006/main">
          <a:off x="3686457" y="0"/>
          <a:ext cx="859178" cy="342477"/>
        </a:xfrm>
        <a:prstGeom xmlns:a="http://schemas.openxmlformats.org/drawingml/2006/main" prst="rect">
          <a:avLst/>
        </a:prstGeom>
        <a:solidFill xmlns:a="http://schemas.openxmlformats.org/drawingml/2006/main">
          <a:srgbClr val="7030A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>
              <a:solidFill>
                <a:schemeClr val="tx1"/>
              </a:solidFill>
            </a:rPr>
            <a:t>2026</a:t>
          </a:r>
        </a:p>
        <a:p xmlns:a="http://schemas.openxmlformats.org/drawingml/2006/main">
          <a:pPr algn="ctr"/>
          <a:r>
            <a:rPr lang="ru-RU" sz="1600" b="1" dirty="0">
              <a:solidFill>
                <a:schemeClr val="tx1"/>
              </a:solidFill>
            </a:rPr>
            <a:t>472,8022</a:t>
          </a:r>
        </a:p>
      </cdr:txBody>
    </cdr:sp>
  </cdr:relSizeAnchor>
  <cdr:relSizeAnchor xmlns:cdr="http://schemas.openxmlformats.org/drawingml/2006/chartDrawing">
    <cdr:from>
      <cdr:x>0.82267</cdr:x>
      <cdr:y>0</cdr:y>
    </cdr:from>
    <cdr:to>
      <cdr:x>0.93115</cdr:x>
      <cdr:y>1</cdr:y>
    </cdr:to>
    <cdr:sp macro="" textlink="">
      <cdr:nvSpPr>
        <cdr:cNvPr id="6" name="Прямоугольник 5">
          <a:extLst xmlns:a="http://schemas.openxmlformats.org/drawingml/2006/main">
            <a:ext uri="{FF2B5EF4-FFF2-40B4-BE49-F238E27FC236}">
              <a16:creationId xmlns:a16="http://schemas.microsoft.com/office/drawing/2014/main" id="{326BAC59-42EA-4363-B1BE-A5B2D864CA50}"/>
            </a:ext>
          </a:extLst>
        </cdr:cNvPr>
        <cdr:cNvSpPr/>
      </cdr:nvSpPr>
      <cdr:spPr>
        <a:xfrm xmlns:a="http://schemas.openxmlformats.org/drawingml/2006/main">
          <a:off x="6516289" y="-1916261"/>
          <a:ext cx="859257" cy="279837"/>
        </a:xfrm>
        <a:prstGeom xmlns:a="http://schemas.openxmlformats.org/drawingml/2006/main" prst="rect">
          <a:avLst/>
        </a:prstGeom>
        <a:solidFill xmlns:a="http://schemas.openxmlformats.org/drawingml/2006/main">
          <a:srgbClr val="7030A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>
              <a:solidFill>
                <a:schemeClr val="tx1"/>
              </a:solidFill>
            </a:rPr>
            <a:t>2027</a:t>
          </a:r>
        </a:p>
        <a:p xmlns:a="http://schemas.openxmlformats.org/drawingml/2006/main">
          <a:pPr algn="ctr"/>
          <a:endParaRPr lang="ru-RU" sz="1600" b="1" dirty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ru-RU" sz="1600" b="1" dirty="0">
              <a:solidFill>
                <a:schemeClr val="tx1"/>
              </a:solidFill>
            </a:rPr>
            <a:t>471,9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0.48529</cdr:x>
      <cdr:y>0.41155</cdr:y>
    </cdr:from>
    <cdr:to>
      <cdr:x>0.67204</cdr:x>
      <cdr:y>0.61312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76264" y="186690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800" b="1" dirty="0"/>
            <a:t>90,3</a:t>
          </a:r>
        </a:p>
      </cdr:txBody>
    </cdr:sp>
  </cdr:relSizeAnchor>
  <cdr:relSizeAnchor xmlns:cdr="http://schemas.openxmlformats.org/drawingml/2006/chartDrawing">
    <cdr:from>
      <cdr:x>0.33824</cdr:x>
      <cdr:y>0.12143</cdr:y>
    </cdr:from>
    <cdr:to>
      <cdr:x>0.52498</cdr:x>
      <cdr:y>0.32301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656207" y="550841"/>
          <a:ext cx="914381" cy="9144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400" b="1" dirty="0"/>
        </a:p>
      </cdr:txBody>
    </cdr:sp>
  </cdr:relSizeAnchor>
  <cdr:relSizeAnchor xmlns:cdr="http://schemas.openxmlformats.org/drawingml/2006/chartDrawing">
    <cdr:from>
      <cdr:x>0.23513</cdr:x>
      <cdr:y>0.02724</cdr:y>
    </cdr:from>
    <cdr:to>
      <cdr:x>0.42188</cdr:x>
      <cdr:y>0.22881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A6A78E8B-565F-10AC-81B3-FD8BF2796780}"/>
            </a:ext>
          </a:extLst>
        </cdr:cNvPr>
        <cdr:cNvSpPr txBox="1"/>
      </cdr:nvSpPr>
      <cdr:spPr>
        <a:xfrm xmlns:a="http://schemas.openxmlformats.org/drawingml/2006/main">
          <a:off x="1151321" y="123590"/>
          <a:ext cx="914429" cy="9143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800" b="1" dirty="0"/>
            <a:t>  9,7</a:t>
          </a:r>
        </a:p>
        <a:p xmlns:a="http://schemas.openxmlformats.org/drawingml/2006/main">
          <a:endParaRPr lang="ru-RU" sz="2800" b="1" dirty="0"/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19T07:56:15.493"/>
    </inkml:context>
    <inkml:brush xml:id="br0">
      <inkml:brushProperty name="width" value="0.05" units="cm"/>
      <inkml:brushProperty name="height" value="0.3" units="cm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20T06:19:26.425"/>
    </inkml:context>
    <inkml:brush xml:id="br0">
      <inkml:brushProperty name="width" value="0.05" units="cm"/>
      <inkml:brushProperty name="height" value="0.3" units="cm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20T07:58:02.71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EBD1D0-0F10-491F-B485-1E196A0ED7A9}" type="datetimeFigureOut">
              <a:rPr lang="ru-RU"/>
              <a:pPr>
                <a:defRPr/>
              </a:pPr>
              <a:t>21.11.2024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5710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242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104677B-1532-4DF6-8EA0-AE08A96719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6692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04677B-1532-4DF6-8EA0-AE08A96719AA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6955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04677B-1532-4DF6-8EA0-AE08A96719AA}" type="slidenum">
              <a:rPr lang="ru-RU" altLang="ru-RU" smtClean="0"/>
              <a:pPr>
                <a:defRPr/>
              </a:pPr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8541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04677B-1532-4DF6-8EA0-AE08A96719AA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9385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04677B-1532-4DF6-8EA0-AE08A96719AA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9759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04677B-1532-4DF6-8EA0-AE08A96719AA}" type="slidenum">
              <a:rPr lang="ru-RU" altLang="ru-RU" smtClean="0"/>
              <a:pPr>
                <a:defRPr/>
              </a:pPr>
              <a:t>21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2540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55824-2F4A-4803-8E08-A3DA759D6B0D}" type="datetimeFigureOut">
              <a:rPr lang="ru-RU"/>
              <a:pPr>
                <a:defRPr/>
              </a:pPr>
              <a:t>21.11.2024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1B84B-264C-46CB-A64A-DF361729FF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7129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A1DF3-BCA7-46D1-BE68-E792F540F07C}" type="datetimeFigureOut">
              <a:rPr lang="ru-RU"/>
              <a:pPr>
                <a:defRPr/>
              </a:pPr>
              <a:t>21.11.2024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23B69-58DA-45D6-9D9E-BD20731890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75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FEC76-0F5C-4E51-9DD1-7F0B51E617AB}" type="datetimeFigureOut">
              <a:rPr lang="ru-RU"/>
              <a:pPr>
                <a:defRPr/>
              </a:pPr>
              <a:t>21.11.2024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5178D-2905-42F3-B68F-CB97B2903B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5270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k object 1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>
              <a:cs typeface="Arial" charset="0"/>
            </a:endParaRPr>
          </a:p>
        </p:txBody>
      </p:sp>
      <p:sp>
        <p:nvSpPr>
          <p:cNvPr id="3" name="bk object 17"/>
          <p:cNvSpPr>
            <a:spLocks noChangeArrowheads="1"/>
          </p:cNvSpPr>
          <p:nvPr/>
        </p:nvSpPr>
        <p:spPr bwMode="auto">
          <a:xfrm>
            <a:off x="0" y="0"/>
            <a:ext cx="9144000" cy="124936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>
              <a:cs typeface="Arial" charset="0"/>
            </a:endParaRPr>
          </a:p>
        </p:txBody>
      </p:sp>
      <p:sp>
        <p:nvSpPr>
          <p:cNvPr id="4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5A634B2-E1E5-4338-B1CD-F739C165FEC4}" type="datetimeFigureOut">
              <a:rPr lang="en-US"/>
              <a:pPr>
                <a:defRPr/>
              </a:pPr>
              <a:t>11/21/2024</a:t>
            </a:fld>
            <a:endParaRPr lang="en-US"/>
          </a:p>
        </p:txBody>
      </p:sp>
      <p:sp>
        <p:nvSpPr>
          <p:cNvPr id="6" name="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fld id="{D934C718-53C5-44AB-B5B8-FD48B91B06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837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49CBC-1FA4-4927-A431-7D05629F5060}" type="datetimeFigureOut">
              <a:rPr lang="ru-RU"/>
              <a:pPr>
                <a:defRPr/>
              </a:pPr>
              <a:t>21.11.2024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5CC52-C4CB-4B10-A6C2-F2F0498EBC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5725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C1571-D30E-4382-946C-072255E5E718}" type="datetimeFigureOut">
              <a:rPr lang="ru-RU"/>
              <a:pPr>
                <a:defRPr/>
              </a:pPr>
              <a:t>21.11.2024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9D309-B41F-4BD4-BE72-C3F6AC55E5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3306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32377-18E5-420B-A645-9674536F05F8}" type="datetimeFigureOut">
              <a:rPr lang="ru-RU"/>
              <a:pPr>
                <a:defRPr/>
              </a:pPr>
              <a:t>21.11.2024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E9B28-5DFE-4742-90EA-898BE30848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8262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2B1AF-AD4E-41C8-9D77-ED8181BBA94F}" type="datetimeFigureOut">
              <a:rPr lang="ru-RU"/>
              <a:pPr>
                <a:defRPr/>
              </a:pPr>
              <a:t>21.11.2024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FA5DA-602A-4C72-AF6C-18023DBABA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1557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63551-F046-46F0-A012-175DC1DC883C}" type="datetimeFigureOut">
              <a:rPr lang="ru-RU"/>
              <a:pPr>
                <a:defRPr/>
              </a:pPr>
              <a:t>21.11.2024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3E9DA-85A6-4615-B954-3C167CD218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948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AED16-A7AA-4796-B8ED-195903FA9C84}" type="datetimeFigureOut">
              <a:rPr lang="ru-RU"/>
              <a:pPr>
                <a:defRPr/>
              </a:pPr>
              <a:t>21.11.2024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EFE13-19F2-4DA5-89D1-3D0EDA96BF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2131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3B6B1-9921-41E8-ADC9-40AE1DB2203F}" type="datetimeFigureOut">
              <a:rPr lang="ru-RU"/>
              <a:pPr>
                <a:defRPr/>
              </a:pPr>
              <a:t>21.11.2024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E5E5F-F462-4868-9F40-CF7559AC58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4174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7B67E-122F-4683-8579-098C451D89AD}" type="datetimeFigureOut">
              <a:rPr lang="ru-RU"/>
              <a:pPr>
                <a:defRPr/>
              </a:pPr>
              <a:t>21.11.2024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161D8-4E62-4A61-A5FB-CF9E9716C1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8358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E5A883-23F7-427D-BF4D-558C1E03F5AD}" type="datetimeFigureOut">
              <a:rPr lang="ru-RU"/>
              <a:pPr>
                <a:defRPr/>
              </a:pPr>
              <a:t>21.11.2024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015CE96-32B6-4CA8-A72B-3F7BB17120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6.pn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1.png"/><Relationship Id="rId5" Type="http://schemas.openxmlformats.org/officeDocument/2006/relationships/image" Target="../media/image14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19" Type="http://schemas.openxmlformats.org/officeDocument/2006/relationships/image" Target="../media/image28.png"/><Relationship Id="rId4" Type="http://schemas.openxmlformats.org/officeDocument/2006/relationships/image" Target="../media/image6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3.png"/><Relationship Id="rId7" Type="http://schemas.openxmlformats.org/officeDocument/2006/relationships/image" Target="../media/image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customXml" Target="../ink/ink2.xml"/><Relationship Id="rId18" Type="http://schemas.openxmlformats.org/officeDocument/2006/relationships/image" Target="../media/image54.png"/><Relationship Id="rId3" Type="http://schemas.openxmlformats.org/officeDocument/2006/relationships/image" Target="../media/image35.png"/><Relationship Id="rId7" Type="http://schemas.openxmlformats.org/officeDocument/2006/relationships/image" Target="../media/image36.png"/><Relationship Id="rId12" Type="http://schemas.openxmlformats.org/officeDocument/2006/relationships/image" Target="../media/image45.jpeg"/><Relationship Id="rId17" Type="http://schemas.openxmlformats.org/officeDocument/2006/relationships/customXml" Target="../ink/ink3.xm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4.jpeg"/><Relationship Id="rId5" Type="http://schemas.openxmlformats.org/officeDocument/2006/relationships/image" Target="../media/image39.png"/><Relationship Id="rId10" Type="http://schemas.openxmlformats.org/officeDocument/2006/relationships/image" Target="../media/image43.jpeg"/><Relationship Id="rId19" Type="http://schemas.openxmlformats.org/officeDocument/2006/relationships/image" Target="../media/image7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38.png"/><Relationship Id="rId3" Type="http://schemas.openxmlformats.org/officeDocument/2006/relationships/image" Target="../media/image2.png"/><Relationship Id="rId7" Type="http://schemas.openxmlformats.org/officeDocument/2006/relationships/image" Target="../media/image42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50.jpeg"/><Relationship Id="rId5" Type="http://schemas.openxmlformats.org/officeDocument/2006/relationships/image" Target="../media/image18.png"/><Relationship Id="rId10" Type="http://schemas.openxmlformats.org/officeDocument/2006/relationships/image" Target="../media/image49.jpeg"/><Relationship Id="rId4" Type="http://schemas.openxmlformats.org/officeDocument/2006/relationships/image" Target="../media/image46.png"/><Relationship Id="rId9" Type="http://schemas.openxmlformats.org/officeDocument/2006/relationships/image" Target="../media/image48.jpeg"/><Relationship Id="rId1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image" Target="../media/image52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17" Type="http://schemas.openxmlformats.org/officeDocument/2006/relationships/image" Target="../media/image65.jpeg"/><Relationship Id="rId2" Type="http://schemas.openxmlformats.org/officeDocument/2006/relationships/image" Target="../media/image2.png"/><Relationship Id="rId16" Type="http://schemas.openxmlformats.org/officeDocument/2006/relationships/image" Target="../media/image6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5" Type="http://schemas.openxmlformats.org/officeDocument/2006/relationships/image" Target="../media/image28.png"/><Relationship Id="rId10" Type="http://schemas.openxmlformats.org/officeDocument/2006/relationships/image" Target="../media/image60.png"/><Relationship Id="rId4" Type="http://schemas.openxmlformats.org/officeDocument/2006/relationships/image" Target="../media/image53.png"/><Relationship Id="rId9" Type="http://schemas.openxmlformats.org/officeDocument/2006/relationships/image" Target="../media/image59.png"/><Relationship Id="rId1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12" Type="http://schemas.openxmlformats.org/officeDocument/2006/relationships/image" Target="../media/image6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image" Target="../media/image61.png"/><Relationship Id="rId5" Type="http://schemas.openxmlformats.org/officeDocument/2006/relationships/image" Target="../media/image53.png"/><Relationship Id="rId10" Type="http://schemas.openxmlformats.org/officeDocument/2006/relationships/image" Target="../media/image60.png"/><Relationship Id="rId4" Type="http://schemas.openxmlformats.org/officeDocument/2006/relationships/image" Target="../media/image52.png"/><Relationship Id="rId9" Type="http://schemas.openxmlformats.org/officeDocument/2006/relationships/image" Target="../media/image59.png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7.png"/><Relationship Id="rId18" Type="http://schemas.openxmlformats.org/officeDocument/2006/relationships/image" Target="../media/image69.jpeg"/><Relationship Id="rId3" Type="http://schemas.openxmlformats.org/officeDocument/2006/relationships/image" Target="../media/image52.png"/><Relationship Id="rId21" Type="http://schemas.openxmlformats.org/officeDocument/2006/relationships/image" Target="../media/image72.jpe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17" Type="http://schemas.openxmlformats.org/officeDocument/2006/relationships/image" Target="../media/image68.jpeg"/><Relationship Id="rId2" Type="http://schemas.openxmlformats.org/officeDocument/2006/relationships/image" Target="../media/image2.png"/><Relationship Id="rId16" Type="http://schemas.openxmlformats.org/officeDocument/2006/relationships/image" Target="../media/image67.png"/><Relationship Id="rId20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24.png"/><Relationship Id="rId15" Type="http://schemas.openxmlformats.org/officeDocument/2006/relationships/image" Target="../media/image66.png"/><Relationship Id="rId10" Type="http://schemas.openxmlformats.org/officeDocument/2006/relationships/image" Target="../media/image61.png"/><Relationship Id="rId19" Type="http://schemas.openxmlformats.org/officeDocument/2006/relationships/image" Target="../media/image70.jpe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3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75.png"/><Relationship Id="rId10" Type="http://schemas.openxmlformats.org/officeDocument/2006/relationships/image" Target="../media/image52.png"/><Relationship Id="rId4" Type="http://schemas.openxmlformats.org/officeDocument/2006/relationships/image" Target="../media/image74.png"/><Relationship Id="rId9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7.png"/><Relationship Id="rId18" Type="http://schemas.openxmlformats.org/officeDocument/2006/relationships/image" Target="../media/image66.png"/><Relationship Id="rId3" Type="http://schemas.openxmlformats.org/officeDocument/2006/relationships/image" Target="../media/image53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17" Type="http://schemas.openxmlformats.org/officeDocument/2006/relationships/image" Target="../media/image79.jpeg"/><Relationship Id="rId2" Type="http://schemas.openxmlformats.org/officeDocument/2006/relationships/image" Target="../media/image2.png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24.png"/><Relationship Id="rId15" Type="http://schemas.openxmlformats.org/officeDocument/2006/relationships/image" Target="../media/image78.jpe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3" Type="http://schemas.openxmlformats.org/officeDocument/2006/relationships/image" Target="../media/image34.png"/><Relationship Id="rId7" Type="http://schemas.openxmlformats.org/officeDocument/2006/relationships/image" Target="../media/image80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8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8.png"/><Relationship Id="rId7" Type="http://schemas.openxmlformats.org/officeDocument/2006/relationships/chart" Target="../charts/chart2.xml"/><Relationship Id="rId12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11" Type="http://schemas.openxmlformats.org/officeDocument/2006/relationships/diagramColors" Target="../diagrams/colors1.xml"/><Relationship Id="rId5" Type="http://schemas.openxmlformats.org/officeDocument/2006/relationships/oleObject" Target="../embeddings/oleObject1.bin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7.png"/><Relationship Id="rId9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QuickStyle" Target="../diagrams/quickStyle3.xml"/><Relationship Id="rId18" Type="http://schemas.openxmlformats.org/officeDocument/2006/relationships/diagramQuickStyle" Target="../diagrams/quickStyle4.xml"/><Relationship Id="rId3" Type="http://schemas.openxmlformats.org/officeDocument/2006/relationships/image" Target="../media/image8.png"/><Relationship Id="rId21" Type="http://schemas.openxmlformats.org/officeDocument/2006/relationships/chart" Target="../charts/chart5.xml"/><Relationship Id="rId7" Type="http://schemas.openxmlformats.org/officeDocument/2006/relationships/diagramLayout" Target="../diagrams/layout2.xml"/><Relationship Id="rId12" Type="http://schemas.openxmlformats.org/officeDocument/2006/relationships/diagramLayout" Target="../diagrams/layout3.xml"/><Relationship Id="rId17" Type="http://schemas.openxmlformats.org/officeDocument/2006/relationships/diagramLayout" Target="../diagrams/layout4.xml"/><Relationship Id="rId2" Type="http://schemas.openxmlformats.org/officeDocument/2006/relationships/image" Target="../media/image5.jpeg"/><Relationship Id="rId16" Type="http://schemas.openxmlformats.org/officeDocument/2006/relationships/diagramData" Target="../diagrams/data4.xml"/><Relationship Id="rId20" Type="http://schemas.microsoft.com/office/2007/relationships/diagramDrawing" Target="../diagrams/drawing4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2.xml"/><Relationship Id="rId11" Type="http://schemas.openxmlformats.org/officeDocument/2006/relationships/diagramData" Target="../diagrams/data3.xml"/><Relationship Id="rId5" Type="http://schemas.openxmlformats.org/officeDocument/2006/relationships/image" Target="../media/image11.jpeg"/><Relationship Id="rId15" Type="http://schemas.microsoft.com/office/2007/relationships/diagramDrawing" Target="../diagrams/drawing3.xml"/><Relationship Id="rId10" Type="http://schemas.microsoft.com/office/2007/relationships/diagramDrawing" Target="../diagrams/drawing2.xml"/><Relationship Id="rId19" Type="http://schemas.openxmlformats.org/officeDocument/2006/relationships/diagramColors" Target="../diagrams/colors4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2.xml"/><Relationship Id="rId14" Type="http://schemas.openxmlformats.org/officeDocument/2006/relationships/diagramColors" Target="../diagrams/colors3.xml"/><Relationship Id="rId22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8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7.png"/><Relationship Id="rId9" Type="http://schemas.microsoft.com/office/2007/relationships/diagramDrawing" Target="../diagrams/drawing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8.png"/><Relationship Id="rId7" Type="http://schemas.openxmlformats.org/officeDocument/2006/relationships/diagramQuickStyle" Target="../diagrams/quickStyle6.xml"/><Relationship Id="rId12" Type="http://schemas.openxmlformats.org/officeDocument/2006/relationships/comments" Target="../comments/commen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6.xml"/><Relationship Id="rId11" Type="http://schemas.openxmlformats.org/officeDocument/2006/relationships/image" Target="../media/image13.jpeg"/><Relationship Id="rId5" Type="http://schemas.openxmlformats.org/officeDocument/2006/relationships/diagramData" Target="../diagrams/data6.xml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microsoft.com/office/2007/relationships/diagramDrawing" Target="../diagrams/drawin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1" y="5338387"/>
            <a:ext cx="9143999" cy="15752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040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781800" y="2743200"/>
            <a:ext cx="790955" cy="11216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565647" y="3384803"/>
            <a:ext cx="790955" cy="11216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xfrm>
            <a:off x="395536" y="690158"/>
            <a:ext cx="8568951" cy="45427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ctr">
              <a:buNone/>
            </a:pPr>
            <a:endParaRPr lang="ru-RU" sz="36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Проект бюджета для граждан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 Старорусского муниципального района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 на 2025 год 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и плановый период 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2026 и 2027 годов</a:t>
            </a:r>
          </a:p>
          <a:p>
            <a:pPr marL="0" marR="5080" indent="0" algn="ctr">
              <a:lnSpc>
                <a:spcPct val="100000"/>
              </a:lnSpc>
              <a:buNone/>
            </a:pPr>
            <a:endParaRPr lang="ru-RU" sz="3600" b="1" spc="-40" dirty="0">
              <a:solidFill>
                <a:schemeClr val="bg1"/>
              </a:solidFill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794628" y="5199888"/>
            <a:ext cx="254889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135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</p:txBody>
      </p:sp>
      <p:pic>
        <p:nvPicPr>
          <p:cNvPr id="1026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94" y="17529"/>
            <a:ext cx="1246979" cy="1350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-72009" y="5376195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                         </a:t>
            </a:r>
            <a:r>
              <a:rPr lang="ru-RU" b="1" dirty="0"/>
              <a:t>комитет финансов Администрации Старорусского муниципального района</a:t>
            </a:r>
          </a:p>
          <a:p>
            <a:pPr algn="ctr"/>
            <a:r>
              <a:rPr lang="ru-RU" b="1" dirty="0"/>
              <a:t>                                                                                                                                                     2024 год</a:t>
            </a:r>
          </a:p>
        </p:txBody>
      </p:sp>
    </p:spTree>
    <p:extLst>
      <p:ext uri="{BB962C8B-B14F-4D97-AF65-F5344CB8AC3E}">
        <p14:creationId xmlns:p14="http://schemas.microsoft.com/office/powerpoint/2010/main" val="1835551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bject 5"/>
          <p:cNvSpPr>
            <a:spLocks noChangeArrowheads="1"/>
          </p:cNvSpPr>
          <p:nvPr/>
        </p:nvSpPr>
        <p:spPr bwMode="auto">
          <a:xfrm>
            <a:off x="0" y="6308725"/>
            <a:ext cx="9144000" cy="7016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1267" name="object 2"/>
          <p:cNvSpPr>
            <a:spLocks noChangeArrowheads="1"/>
          </p:cNvSpPr>
          <p:nvPr/>
        </p:nvSpPr>
        <p:spPr bwMode="auto">
          <a:xfrm>
            <a:off x="0" y="0"/>
            <a:ext cx="9144000" cy="18446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1268" name="object 4"/>
          <p:cNvSpPr txBox="1">
            <a:spLocks noChangeArrowheads="1"/>
          </p:cNvSpPr>
          <p:nvPr/>
        </p:nvSpPr>
        <p:spPr bwMode="auto">
          <a:xfrm>
            <a:off x="-36512" y="1"/>
            <a:ext cx="9180512" cy="756032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108000" anchor="t" anchorCtr="1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None/>
            </a:pPr>
            <a:endParaRPr lang="ru-RU" sz="2000" u="sng" dirty="0"/>
          </a:p>
          <a:p>
            <a:pPr algn="ctr">
              <a:buNone/>
            </a:pPr>
            <a:r>
              <a:rPr lang="ru-RU" sz="2400" b="1" i="1" u="sng" dirty="0"/>
              <a:t>          Расходы сформированы исходя из следующих позиций:</a:t>
            </a:r>
          </a:p>
          <a:p>
            <a:pPr algn="ctr">
              <a:buNone/>
            </a:pPr>
            <a:endParaRPr lang="ru-RU" sz="125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объемы бюджетных ассигнований на оплату труда работников муниципальных учреждений (организаций), финансируемых по нормативам, определены исходя из нормативов;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объемы бюджетных ассигнований на оплату труда работников муниципальных учреждений, заработная плата которых повышается в соответствии с Указами Президента Российской Федерации, предусмотрены на уровне 2024 года с учетом изменения контингента;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объемы бюджетных ассигнований на оплату труда работников муниципальных учреждений (организаций) не попадающих под действие Указов Президента Российской Федерации рассчитаны с учетом индексации заработной платы с 1 октября 2025 года на 4,5%;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увеличены бюджетные ассигнования на доведение заработной платы низкооплачиваемых категорий работников до минимального размера оплаты труда, установленного с 1 января 2025 года МРОТ в Российской Федерации в размере 22440 рубля в месяц;</a:t>
            </a:r>
          </a:p>
          <a:p>
            <a:pPr indent="450215" algn="just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увеличены нормативы финансирования </a:t>
            </a:r>
            <a:r>
              <a:rPr lang="ru-RU" sz="14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расходов по выплате вознаграждения, причитающегося приемному родителю на 4,5%;</a:t>
            </a:r>
          </a:p>
          <a:p>
            <a:pPr indent="450215" algn="just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расходы на питание определены исходя из нормативов финансирования мер социальной поддержки в части питания и контингента получателей;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начисления на оплату труда рассчитаны в размере 30,2% от фонда оплаты труда;  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расходы по оплате коммунальных услуг муниципальными учреждениями в 2025 году предусмотрены исходя из прогнозируемых расходов 2024 года и прогнозируемого среднегодового роста тарифов. Уровень софинансирования субсидии из областного бюджета на софинансирование расходов муниципальных учреждений по приобретению коммунальных услуг за счет средств бюджета района в 2025 году по-прежнему составит 20% от общей потребности на оплату коммунальных услуг;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расходы на материальные затраты запланированы на уровне расходов, предусмотренных на эти цели в текущем финансовом году, в отдельных случаях с учетом потребности и с учетом возможности бюджета района (за исключением образовательных организаций, финансируемых по нормативам);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/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расходы бюджета на плановый период 2026-2027 годов предусмотрены на уровне рассчитанных ассигнований на 2025 год с учетом изменения потребности по отдельным мероприятиям и резервирования дополнительных расходов в составе условно утвержденных расходов.  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/>
            <a:endParaRPr lang="ru-RU" sz="1200" spc="-1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6" name="Picture 2" descr="https://upload.wikimedia.org/wikipedia/commons/1/14/Coat_of_Arms_of_Staraya_Russa_%28Novgorod_oblast%29_%281781%29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" y="0"/>
            <a:ext cx="899592" cy="8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5237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bject 2"/>
          <p:cNvSpPr>
            <a:spLocks noChangeArrowheads="1"/>
          </p:cNvSpPr>
          <p:nvPr/>
        </p:nvSpPr>
        <p:spPr bwMode="auto">
          <a:xfrm>
            <a:off x="53975" y="188913"/>
            <a:ext cx="9036050" cy="4095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/>
              <a:t>Структура расходов          </a:t>
            </a:r>
            <a:endParaRPr lang="ru-RU" altLang="ru-RU" sz="3600" b="1" dirty="0"/>
          </a:p>
        </p:txBody>
      </p:sp>
      <p:sp>
        <p:nvSpPr>
          <p:cNvPr id="13315" name="object 4"/>
          <p:cNvSpPr txBox="1">
            <a:spLocks noChangeArrowheads="1"/>
          </p:cNvSpPr>
          <p:nvPr/>
        </p:nvSpPr>
        <p:spPr bwMode="auto">
          <a:xfrm>
            <a:off x="357188" y="2205038"/>
            <a:ext cx="8429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6" name="object 5"/>
          <p:cNvSpPr>
            <a:spLocks noChangeArrowheads="1"/>
          </p:cNvSpPr>
          <p:nvPr/>
        </p:nvSpPr>
        <p:spPr bwMode="auto">
          <a:xfrm>
            <a:off x="0" y="5373216"/>
            <a:ext cx="9144000" cy="1676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3317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52513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696164284"/>
              </p:ext>
            </p:extLst>
          </p:nvPr>
        </p:nvGraphicFramePr>
        <p:xfrm>
          <a:off x="-180528" y="1196975"/>
          <a:ext cx="4536504" cy="4392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225785"/>
              </p:ext>
            </p:extLst>
          </p:nvPr>
        </p:nvGraphicFramePr>
        <p:xfrm>
          <a:off x="3923929" y="598487"/>
          <a:ext cx="5220072" cy="6656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0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23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17 муниципальных программ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Развитие образования в Старорусском муниципальном районе на 2022-2027 годы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981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Развитие культуры Старорусского муниципального района на 2022 - 2027 годы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972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Развитие физической культуры и спорта в Старорусском районе    на 2022 - 2027 годы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Совершенствование и содержание дорожного хозяйства Старорусского муниципального района на 2022-2027 годы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535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Улучшение жилищных условий граждан и повышение качества жилищно-коммунальных услуг в Старорусском муниципальном район на 2022-2027 годы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3785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Защита населения и территории Старорусского муниципального района от чрезвычайных ситуаций природного и техногенного характера, осуществление мероприятий гражданской обороны, обеспечение пожарной безопасности и безопасности людей на водных объектах на 2022-2027 годы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23172"/>
                  </a:ext>
                </a:extLst>
              </a:tr>
              <a:tr h="27430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Развитие сельского хозяйства в Старорусском муниципальном районе на 2021-2027 годы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6698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Укрепление общественного здоровья среди населения Старорусского муниципального района на 2021-2027 годы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7443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Развитие системы муниципальной службы и деятельности органов местного самоуправления Старорусского муниципального района и их должностных лиц на 2022-2027 годы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693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Управление муниципальными финансами Старорусского муниципального района на 2022-2027 годы    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7954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Совершенствование системы управления и распоряжения земельно-имущественным комплексом Старорусского муниципального района на 2022-2027 годы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8466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Развитие цифровой экономики в Старорусском муниципальном районе на 2022- 2027 годы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976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Градостроительство и территориальное планирование Старорусского муниципального района на 2022-2027 годы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095400"/>
                  </a:ext>
                </a:extLst>
              </a:tr>
              <a:tr h="47020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Профилактика правонарушений, терроризма и экстремизма на территории Старорусского муниципального района на 2018-2027 годы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6720189"/>
                  </a:ext>
                </a:extLst>
              </a:tr>
              <a:tr h="30274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Комплексное развитие сельских территорий Старорусского района до 2029 года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072197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Поддержка социально ориентированных некоммерческих организаций Старорусского муниципального района на 2024-2027 годы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039275"/>
                  </a:ext>
                </a:extLst>
              </a:tr>
              <a:tr h="545959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Развитие молодежной политики в Старорусском муниципальном районе на 2024-2027 годы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543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4239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bject 2"/>
          <p:cNvSpPr>
            <a:spLocks noChangeArrowheads="1"/>
          </p:cNvSpPr>
          <p:nvPr/>
        </p:nvSpPr>
        <p:spPr bwMode="auto">
          <a:xfrm>
            <a:off x="53975" y="188913"/>
            <a:ext cx="9036050" cy="4095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/>
              <a:t>Структура расходов в 2025 году </a:t>
            </a:r>
            <a:r>
              <a:rPr lang="ru-RU" altLang="ru-RU" sz="2000" b="1" dirty="0"/>
              <a:t>(</a:t>
            </a:r>
            <a:r>
              <a:rPr lang="ru-RU" altLang="ru-RU" sz="2000" b="1" dirty="0" err="1"/>
              <a:t>млн.рублей</a:t>
            </a:r>
            <a:r>
              <a:rPr lang="ru-RU" altLang="ru-RU" sz="2000" b="1" dirty="0"/>
              <a:t>)</a:t>
            </a:r>
            <a:endParaRPr lang="ru-RU" altLang="ru-RU" sz="3600" b="1" dirty="0"/>
          </a:p>
        </p:txBody>
      </p:sp>
      <p:sp>
        <p:nvSpPr>
          <p:cNvPr id="13315" name="object 4"/>
          <p:cNvSpPr txBox="1">
            <a:spLocks noChangeArrowheads="1"/>
          </p:cNvSpPr>
          <p:nvPr/>
        </p:nvSpPr>
        <p:spPr bwMode="auto">
          <a:xfrm>
            <a:off x="357188" y="2205038"/>
            <a:ext cx="8429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6" name="object 5"/>
          <p:cNvSpPr>
            <a:spLocks noChangeArrowheads="1"/>
          </p:cNvSpPr>
          <p:nvPr/>
        </p:nvSpPr>
        <p:spPr bwMode="auto">
          <a:xfrm>
            <a:off x="0" y="5334000"/>
            <a:ext cx="9144000" cy="1676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3317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52513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Диаграмма 8"/>
          <p:cNvGraphicFramePr>
            <a:graphicFrameLocks/>
          </p:cNvGraphicFramePr>
          <p:nvPr/>
        </p:nvGraphicFramePr>
        <p:xfrm>
          <a:off x="4482244" y="2708920"/>
          <a:ext cx="4572000" cy="3751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6911541"/>
              </p:ext>
            </p:extLst>
          </p:nvPr>
        </p:nvGraphicFramePr>
        <p:xfrm>
          <a:off x="468313" y="1385887"/>
          <a:ext cx="8585931" cy="5283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991336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Овал 87"/>
          <p:cNvSpPr/>
          <p:nvPr/>
        </p:nvSpPr>
        <p:spPr>
          <a:xfrm>
            <a:off x="2523303" y="6185998"/>
            <a:ext cx="1505204" cy="6473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126047,8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15362" name="object 2"/>
          <p:cNvSpPr>
            <a:spLocks noChangeArrowheads="1"/>
          </p:cNvSpPr>
          <p:nvPr/>
        </p:nvSpPr>
        <p:spPr bwMode="auto">
          <a:xfrm>
            <a:off x="145702" y="55177"/>
            <a:ext cx="9144000" cy="579725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</p:txBody>
      </p:sp>
      <p:sp>
        <p:nvSpPr>
          <p:cNvPr id="15363" name="object 4"/>
          <p:cNvSpPr>
            <a:spLocks noChangeArrowheads="1"/>
          </p:cNvSpPr>
          <p:nvPr/>
        </p:nvSpPr>
        <p:spPr bwMode="auto">
          <a:xfrm>
            <a:off x="8358928" y="-249834"/>
            <a:ext cx="790575" cy="11223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5702" y="6300"/>
            <a:ext cx="8993188" cy="587375"/>
          </a:xfrm>
        </p:spPr>
        <p:txBody>
          <a:bodyPr lIns="0" tIns="185166" rIns="0" bIns="0" rtlCol="0">
            <a:spAutoFit/>
          </a:bodyPr>
          <a:lstStyle/>
          <a:p>
            <a:pPr marL="894080" eaLnBrk="1" fontAlgn="auto" hangingPunct="1">
              <a:spcAft>
                <a:spcPts val="0"/>
              </a:spcAft>
              <a:defRPr/>
            </a:pPr>
            <a:r>
              <a:rPr lang="ru-RU" sz="2600" b="1" spc="-25"/>
              <a:t>Общегосударственные</a:t>
            </a:r>
            <a:r>
              <a:rPr lang="ru-RU" sz="2600" b="1" spc="-55"/>
              <a:t> </a:t>
            </a:r>
            <a:r>
              <a:rPr lang="ru-RU" sz="2600" b="1" spc="-5"/>
              <a:t>вопросы (тыс. руб.)</a:t>
            </a:r>
            <a:endParaRPr lang="ru-RU" sz="2600" b="1" dirty="0"/>
          </a:p>
        </p:txBody>
      </p:sp>
      <p:sp>
        <p:nvSpPr>
          <p:cNvPr id="15365" name="object 9"/>
          <p:cNvSpPr>
            <a:spLocks noChangeArrowheads="1"/>
          </p:cNvSpPr>
          <p:nvPr/>
        </p:nvSpPr>
        <p:spPr bwMode="auto">
          <a:xfrm>
            <a:off x="3502025" y="1042988"/>
            <a:ext cx="647700" cy="7889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67" name="object 19"/>
          <p:cNvSpPr>
            <a:spLocks noChangeArrowheads="1"/>
          </p:cNvSpPr>
          <p:nvPr/>
        </p:nvSpPr>
        <p:spPr bwMode="auto">
          <a:xfrm>
            <a:off x="4365625" y="2338388"/>
            <a:ext cx="315913" cy="43973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68" name="object 21"/>
          <p:cNvSpPr>
            <a:spLocks noChangeArrowheads="1"/>
          </p:cNvSpPr>
          <p:nvPr/>
        </p:nvSpPr>
        <p:spPr bwMode="auto">
          <a:xfrm>
            <a:off x="-61744" y="1259174"/>
            <a:ext cx="5497225" cy="515127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«Управление муниципальными финансами</a:t>
            </a:r>
            <a:r>
              <a:rPr lang="ru-RU" alt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(деятельность КФ -10002,4; штатные единицы – 912,8)</a:t>
            </a:r>
            <a:endParaRPr lang="ru-RU" alt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9" name="object 26"/>
          <p:cNvSpPr>
            <a:spLocks noChangeArrowheads="1"/>
          </p:cNvSpPr>
          <p:nvPr/>
        </p:nvSpPr>
        <p:spPr bwMode="auto">
          <a:xfrm>
            <a:off x="2662238" y="3632200"/>
            <a:ext cx="241300" cy="331788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70" name="object 30"/>
          <p:cNvSpPr>
            <a:spLocks noChangeArrowheads="1"/>
          </p:cNvSpPr>
          <p:nvPr/>
        </p:nvSpPr>
        <p:spPr bwMode="auto">
          <a:xfrm>
            <a:off x="3556000" y="4456113"/>
            <a:ext cx="315913" cy="43973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71" name="object 34"/>
          <p:cNvSpPr txBox="1">
            <a:spLocks noChangeArrowheads="1"/>
          </p:cNvSpPr>
          <p:nvPr/>
        </p:nvSpPr>
        <p:spPr bwMode="auto">
          <a:xfrm rot="10800000" flipV="1">
            <a:off x="990600" y="4767263"/>
            <a:ext cx="4267200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1113" indent="15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72" name="object 35"/>
          <p:cNvSpPr>
            <a:spLocks noChangeArrowheads="1"/>
          </p:cNvSpPr>
          <p:nvPr/>
        </p:nvSpPr>
        <p:spPr bwMode="auto">
          <a:xfrm>
            <a:off x="5407025" y="4876800"/>
            <a:ext cx="315913" cy="43973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74" name="object 41"/>
          <p:cNvSpPr>
            <a:spLocks noChangeArrowheads="1"/>
          </p:cNvSpPr>
          <p:nvPr/>
        </p:nvSpPr>
        <p:spPr bwMode="auto">
          <a:xfrm>
            <a:off x="4783138" y="6018213"/>
            <a:ext cx="315912" cy="43973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75" name="object 45"/>
          <p:cNvSpPr>
            <a:spLocks noChangeArrowheads="1"/>
          </p:cNvSpPr>
          <p:nvPr/>
        </p:nvSpPr>
        <p:spPr bwMode="auto">
          <a:xfrm>
            <a:off x="8143875" y="2103438"/>
            <a:ext cx="298450" cy="415925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76" name="object 48"/>
          <p:cNvSpPr>
            <a:spLocks noChangeArrowheads="1"/>
          </p:cNvSpPr>
          <p:nvPr/>
        </p:nvSpPr>
        <p:spPr bwMode="auto">
          <a:xfrm>
            <a:off x="8224838" y="2339975"/>
            <a:ext cx="288925" cy="40322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77" name="object 54"/>
          <p:cNvSpPr>
            <a:spLocks noChangeArrowheads="1"/>
          </p:cNvSpPr>
          <p:nvPr/>
        </p:nvSpPr>
        <p:spPr bwMode="auto">
          <a:xfrm>
            <a:off x="8180388" y="4803775"/>
            <a:ext cx="288925" cy="40322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79" name="object 58"/>
          <p:cNvSpPr>
            <a:spLocks noChangeArrowheads="1"/>
          </p:cNvSpPr>
          <p:nvPr/>
        </p:nvSpPr>
        <p:spPr bwMode="auto">
          <a:xfrm rot="500805">
            <a:off x="8153400" y="5715000"/>
            <a:ext cx="538163" cy="576263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80" name="object 61"/>
          <p:cNvSpPr>
            <a:spLocks noChangeArrowheads="1"/>
          </p:cNvSpPr>
          <p:nvPr/>
        </p:nvSpPr>
        <p:spPr bwMode="auto">
          <a:xfrm>
            <a:off x="8185150" y="6049963"/>
            <a:ext cx="288925" cy="404812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81" name="object 72"/>
          <p:cNvSpPr>
            <a:spLocks noChangeArrowheads="1"/>
          </p:cNvSpPr>
          <p:nvPr/>
        </p:nvSpPr>
        <p:spPr bwMode="auto">
          <a:xfrm>
            <a:off x="7932738" y="3173413"/>
            <a:ext cx="635000" cy="682625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</p:txBody>
      </p:sp>
      <p:sp>
        <p:nvSpPr>
          <p:cNvPr id="15382" name="object 79"/>
          <p:cNvSpPr>
            <a:spLocks noChangeArrowheads="1"/>
          </p:cNvSpPr>
          <p:nvPr/>
        </p:nvSpPr>
        <p:spPr bwMode="auto">
          <a:xfrm>
            <a:off x="4670425" y="3138488"/>
            <a:ext cx="338138" cy="439737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83" name="object 87"/>
          <p:cNvSpPr>
            <a:spLocks noChangeArrowheads="1"/>
          </p:cNvSpPr>
          <p:nvPr/>
        </p:nvSpPr>
        <p:spPr bwMode="auto">
          <a:xfrm>
            <a:off x="5630863" y="3717925"/>
            <a:ext cx="276225" cy="384175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84" name="object 88"/>
          <p:cNvSpPr>
            <a:spLocks noChangeArrowheads="1"/>
          </p:cNvSpPr>
          <p:nvPr/>
        </p:nvSpPr>
        <p:spPr bwMode="auto">
          <a:xfrm>
            <a:off x="4679950" y="3960813"/>
            <a:ext cx="336550" cy="439737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85" name="object 92"/>
          <p:cNvSpPr>
            <a:spLocks noChangeArrowheads="1"/>
          </p:cNvSpPr>
          <p:nvPr/>
        </p:nvSpPr>
        <p:spPr bwMode="auto">
          <a:xfrm>
            <a:off x="5867400" y="4038600"/>
            <a:ext cx="279400" cy="387350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86" name="object 28"/>
          <p:cNvSpPr>
            <a:spLocks noChangeArrowheads="1"/>
          </p:cNvSpPr>
          <p:nvPr/>
        </p:nvSpPr>
        <p:spPr bwMode="auto">
          <a:xfrm>
            <a:off x="-72087" y="1786485"/>
            <a:ext cx="5507568" cy="59604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1113" indent="15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«Совершенствование системы управления и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распоряжения земельно- имущественным комплексом» </a:t>
            </a:r>
            <a:r>
              <a:rPr lang="ru-RU" alt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(оценка имущества) </a:t>
            </a:r>
            <a:endParaRPr lang="ru-RU" alt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87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38" y="-31787"/>
            <a:ext cx="871538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8" name="object 14"/>
          <p:cNvSpPr>
            <a:spLocks noChangeArrowheads="1"/>
          </p:cNvSpPr>
          <p:nvPr/>
        </p:nvSpPr>
        <p:spPr bwMode="auto">
          <a:xfrm>
            <a:off x="-21013" y="2947276"/>
            <a:ext cx="5456496" cy="426315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МП «Градостроительство и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территориальное планирование» (описание границ)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89" name="object 21"/>
          <p:cNvSpPr>
            <a:spLocks noChangeArrowheads="1"/>
          </p:cNvSpPr>
          <p:nvPr/>
        </p:nvSpPr>
        <p:spPr bwMode="auto">
          <a:xfrm>
            <a:off x="-16884" y="3932041"/>
            <a:ext cx="5459377" cy="37235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деятельности УПХО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91" name="object 28"/>
          <p:cNvSpPr>
            <a:spLocks noChangeArrowheads="1"/>
          </p:cNvSpPr>
          <p:nvPr/>
        </p:nvSpPr>
        <p:spPr bwMode="auto">
          <a:xfrm>
            <a:off x="-59389" y="3415953"/>
            <a:ext cx="5494871" cy="546331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 indent="15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других обязательств </a:t>
            </a:r>
            <a:r>
              <a:rPr lang="ru-RU" altLang="ru-RU" sz="11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(опубликование НПА, 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1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членские взносы, представительские расходы, бланки почетных грамот)   </a:t>
            </a:r>
            <a:endParaRPr lang="ru-RU" alt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92" name="object 21"/>
          <p:cNvSpPr>
            <a:spLocks noChangeArrowheads="1"/>
          </p:cNvSpPr>
          <p:nvPr/>
        </p:nvSpPr>
        <p:spPr bwMode="auto">
          <a:xfrm>
            <a:off x="-32717" y="4662141"/>
            <a:ext cx="5485997" cy="354013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Составление протоколов об адм. правонарушениях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93" name="object 14"/>
          <p:cNvSpPr>
            <a:spLocks noChangeArrowheads="1"/>
          </p:cNvSpPr>
          <p:nvPr/>
        </p:nvSpPr>
        <p:spPr bwMode="auto">
          <a:xfrm>
            <a:off x="-21014" y="4302708"/>
            <a:ext cx="5463507" cy="363538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Резервный фонд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Овал 113"/>
          <p:cNvSpPr/>
          <p:nvPr/>
        </p:nvSpPr>
        <p:spPr>
          <a:xfrm>
            <a:off x="5416327" y="1288057"/>
            <a:ext cx="1218882" cy="47800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10915,2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124" name="Овал 123"/>
          <p:cNvSpPr/>
          <p:nvPr/>
        </p:nvSpPr>
        <p:spPr>
          <a:xfrm>
            <a:off x="5473863" y="3867976"/>
            <a:ext cx="1129599" cy="43302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19145,0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125" name="Овал 124"/>
          <p:cNvSpPr/>
          <p:nvPr/>
        </p:nvSpPr>
        <p:spPr>
          <a:xfrm>
            <a:off x="5455596" y="3421914"/>
            <a:ext cx="1217555" cy="44497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1090,3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126" name="Овал 125"/>
          <p:cNvSpPr/>
          <p:nvPr/>
        </p:nvSpPr>
        <p:spPr>
          <a:xfrm>
            <a:off x="5450056" y="4284755"/>
            <a:ext cx="1218882" cy="3789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500,0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ru-RU" sz="900" b="1" dirty="0">
                <a:solidFill>
                  <a:schemeClr val="tx1"/>
                </a:solidFill>
              </a:rPr>
              <a:t>ежегодно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442493" y="771438"/>
            <a:ext cx="1257881" cy="50215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91204,2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121" name="Овал 120"/>
          <p:cNvSpPr/>
          <p:nvPr/>
        </p:nvSpPr>
        <p:spPr>
          <a:xfrm>
            <a:off x="5435482" y="2925340"/>
            <a:ext cx="1218882" cy="48810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1832,9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1"/>
                </a:solidFill>
              </a:rPr>
              <a:t>2025</a:t>
            </a: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5439" name="object 21"/>
          <p:cNvSpPr>
            <a:spLocks noChangeArrowheads="1"/>
          </p:cNvSpPr>
          <p:nvPr/>
        </p:nvSpPr>
        <p:spPr bwMode="auto">
          <a:xfrm>
            <a:off x="-68100" y="2324440"/>
            <a:ext cx="5503581" cy="63660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«Развитие системы муниципальной службы и 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органов местного самоуправления» 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(диспансеризация)</a:t>
            </a:r>
            <a:endParaRPr lang="ru-RU" alt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Овал 64"/>
          <p:cNvSpPr/>
          <p:nvPr/>
        </p:nvSpPr>
        <p:spPr>
          <a:xfrm>
            <a:off x="5428091" y="2321928"/>
            <a:ext cx="1226853" cy="58867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474,2</a:t>
            </a:r>
          </a:p>
          <a:p>
            <a:pPr algn="ctr" eaLnBrk="1" fontAlgn="auto" hangingPunct="1">
              <a:lnSpc>
                <a:spcPts val="108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70" name="Овал 69"/>
          <p:cNvSpPr/>
          <p:nvPr/>
        </p:nvSpPr>
        <p:spPr>
          <a:xfrm>
            <a:off x="5508249" y="5577684"/>
            <a:ext cx="1153126" cy="5667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14700,0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2026</a:t>
            </a:r>
          </a:p>
        </p:txBody>
      </p:sp>
      <p:sp>
        <p:nvSpPr>
          <p:cNvPr id="15454" name="object 14"/>
          <p:cNvSpPr>
            <a:spLocks noChangeArrowheads="1"/>
          </p:cNvSpPr>
          <p:nvPr/>
        </p:nvSpPr>
        <p:spPr bwMode="auto">
          <a:xfrm>
            <a:off x="-62957" y="767717"/>
            <a:ext cx="5505450" cy="514350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деятельности органов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местного  самоуправления</a:t>
            </a:r>
            <a:endParaRPr lang="ru-RU" alt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object 37"/>
          <p:cNvSpPr/>
          <p:nvPr/>
        </p:nvSpPr>
        <p:spPr>
          <a:xfrm>
            <a:off x="-35868" y="5058508"/>
            <a:ext cx="5478361" cy="49769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Составление (изменение) списков кандидатов в присяжные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заседатели</a:t>
            </a:r>
            <a:endParaRPr sz="1400" dirty="0">
              <a:latin typeface="+mn-lt"/>
              <a:cs typeface="+mn-cs"/>
            </a:endParaRPr>
          </a:p>
        </p:txBody>
      </p:sp>
      <p:sp>
        <p:nvSpPr>
          <p:cNvPr id="75" name="Овал 74"/>
          <p:cNvSpPr/>
          <p:nvPr/>
        </p:nvSpPr>
        <p:spPr>
          <a:xfrm>
            <a:off x="5508249" y="5045975"/>
            <a:ext cx="1095705" cy="52396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18,5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76" name="Овал 75"/>
          <p:cNvSpPr/>
          <p:nvPr/>
        </p:nvSpPr>
        <p:spPr>
          <a:xfrm>
            <a:off x="5409701" y="1773524"/>
            <a:ext cx="1226853" cy="55728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862,0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81" name="object 14"/>
          <p:cNvSpPr>
            <a:spLocks noChangeArrowheads="1"/>
          </p:cNvSpPr>
          <p:nvPr/>
        </p:nvSpPr>
        <p:spPr bwMode="auto">
          <a:xfrm>
            <a:off x="9446" y="5577684"/>
            <a:ext cx="5433047" cy="484633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Условно утвержденные расходы</a:t>
            </a:r>
          </a:p>
        </p:txBody>
      </p:sp>
      <p:sp>
        <p:nvSpPr>
          <p:cNvPr id="82" name="Овал 81"/>
          <p:cNvSpPr/>
          <p:nvPr/>
        </p:nvSpPr>
        <p:spPr>
          <a:xfrm>
            <a:off x="6603462" y="5033053"/>
            <a:ext cx="1111277" cy="56672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229,5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2026</a:t>
            </a:r>
          </a:p>
        </p:txBody>
      </p:sp>
      <p:sp>
        <p:nvSpPr>
          <p:cNvPr id="83" name="Овал 82"/>
          <p:cNvSpPr/>
          <p:nvPr/>
        </p:nvSpPr>
        <p:spPr>
          <a:xfrm>
            <a:off x="7714740" y="5058860"/>
            <a:ext cx="1015800" cy="5538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18,2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2027</a:t>
            </a:r>
          </a:p>
        </p:txBody>
      </p:sp>
      <p:sp>
        <p:nvSpPr>
          <p:cNvPr id="86" name="Овал 85"/>
          <p:cNvSpPr/>
          <p:nvPr/>
        </p:nvSpPr>
        <p:spPr>
          <a:xfrm>
            <a:off x="5484420" y="4669408"/>
            <a:ext cx="1077414" cy="38945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5,5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87" name="Овал 86"/>
          <p:cNvSpPr/>
          <p:nvPr/>
        </p:nvSpPr>
        <p:spPr>
          <a:xfrm>
            <a:off x="26802" y="6282606"/>
            <a:ext cx="1368609" cy="54002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ВСЕГО:</a:t>
            </a: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91" name="Овал 90"/>
          <p:cNvSpPr/>
          <p:nvPr/>
        </p:nvSpPr>
        <p:spPr>
          <a:xfrm>
            <a:off x="5125994" y="6230043"/>
            <a:ext cx="1426105" cy="6473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tx1"/>
                </a:solidFill>
              </a:rPr>
              <a:t>140685,9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2026</a:t>
            </a:r>
          </a:p>
        </p:txBody>
      </p:sp>
      <p:sp>
        <p:nvSpPr>
          <p:cNvPr id="93" name="Овал 92"/>
          <p:cNvSpPr/>
          <p:nvPr/>
        </p:nvSpPr>
        <p:spPr>
          <a:xfrm>
            <a:off x="7788848" y="6247374"/>
            <a:ext cx="1360656" cy="60432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155274,6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2027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BDC777D6-870F-2293-C45F-543C7F46DF5A}"/>
              </a:ext>
            </a:extLst>
          </p:cNvPr>
          <p:cNvSpPr/>
          <p:nvPr/>
        </p:nvSpPr>
        <p:spPr>
          <a:xfrm>
            <a:off x="6654365" y="1784906"/>
            <a:ext cx="1134482" cy="53953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862,0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2026-2027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7C6E4571-63CB-F681-3CE5-FBFA7416E74C}"/>
              </a:ext>
            </a:extLst>
          </p:cNvPr>
          <p:cNvSpPr/>
          <p:nvPr/>
        </p:nvSpPr>
        <p:spPr>
          <a:xfrm>
            <a:off x="6654364" y="5599774"/>
            <a:ext cx="1134483" cy="5862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29500,0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2027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2CE19FB4-EFD1-1D97-E8FB-EFF3F3970043}"/>
              </a:ext>
            </a:extLst>
          </p:cNvPr>
          <p:cNvSpPr/>
          <p:nvPr/>
        </p:nvSpPr>
        <p:spPr>
          <a:xfrm>
            <a:off x="6679470" y="2910602"/>
            <a:ext cx="1109377" cy="48810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1560,0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E64B7FF6-6D10-F612-A2CD-D71EDD7886FA}"/>
              </a:ext>
            </a:extLst>
          </p:cNvPr>
          <p:cNvSpPr/>
          <p:nvPr/>
        </p:nvSpPr>
        <p:spPr>
          <a:xfrm>
            <a:off x="1395411" y="6264854"/>
            <a:ext cx="1097487" cy="48463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7,9</a:t>
            </a:r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id="{F56F6AD2-392D-17AB-88C0-703E28CEB835}"/>
              </a:ext>
            </a:extLst>
          </p:cNvPr>
          <p:cNvSpPr/>
          <p:nvPr/>
        </p:nvSpPr>
        <p:spPr>
          <a:xfrm>
            <a:off x="4055223" y="6293130"/>
            <a:ext cx="1083944" cy="47555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11,0</a:t>
            </a:r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id="{41C1F268-603C-3669-381D-2A6AF47C2EDB}"/>
              </a:ext>
            </a:extLst>
          </p:cNvPr>
          <p:cNvSpPr/>
          <p:nvPr/>
        </p:nvSpPr>
        <p:spPr>
          <a:xfrm>
            <a:off x="6561834" y="6323891"/>
            <a:ext cx="1213471" cy="47870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12,3</a:t>
            </a:r>
          </a:p>
        </p:txBody>
      </p:sp>
    </p:spTree>
    <p:extLst>
      <p:ext uri="{BB962C8B-B14F-4D97-AF65-F5344CB8AC3E}">
        <p14:creationId xmlns:p14="http://schemas.microsoft.com/office/powerpoint/2010/main" val="2120797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57304C50-765B-A859-8F3C-1670AE5DE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8002" y="1417654"/>
            <a:ext cx="9180003" cy="5498905"/>
          </a:xfr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                                       </a:t>
            </a:r>
            <a:r>
              <a:rPr lang="ru-RU" b="1" dirty="0"/>
              <a:t>2025         2026         2027</a:t>
            </a:r>
          </a:p>
          <a:p>
            <a:pPr marL="0" indent="0" algn="ctr">
              <a:buNone/>
            </a:pPr>
            <a:r>
              <a:rPr lang="ru-RU" sz="1600" b="1" dirty="0"/>
              <a:t>                                                                             0,1%                          0,1%                          0,1%</a:t>
            </a:r>
            <a:r>
              <a:rPr lang="ru-RU" sz="1600" dirty="0"/>
              <a:t>         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DCD63101-6D31-A38F-063C-559E6F728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ru-RU" sz="3200" b="1" dirty="0"/>
              <a:t>Национальная оборона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20947EC8-6622-530E-AE7F-EFE9D8998E02}"/>
              </a:ext>
            </a:extLst>
          </p:cNvPr>
          <p:cNvSpPr/>
          <p:nvPr/>
        </p:nvSpPr>
        <p:spPr>
          <a:xfrm>
            <a:off x="4067944" y="2290020"/>
            <a:ext cx="1440160" cy="128299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1138,0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D0128278-103F-1EEF-71D5-5DC7761C2FA9}"/>
              </a:ext>
            </a:extLst>
          </p:cNvPr>
          <p:cNvSpPr/>
          <p:nvPr/>
        </p:nvSpPr>
        <p:spPr>
          <a:xfrm>
            <a:off x="5724128" y="2290020"/>
            <a:ext cx="1368152" cy="128299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1466,3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CAE38D58-0CC5-DABD-283D-F0978E1CE9E6}"/>
              </a:ext>
            </a:extLst>
          </p:cNvPr>
          <p:cNvSpPr/>
          <p:nvPr/>
        </p:nvSpPr>
        <p:spPr>
          <a:xfrm>
            <a:off x="7308304" y="2290020"/>
            <a:ext cx="1368152" cy="128299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1519,3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2C399FA7-92E7-6C09-F67B-708F642DDF81}"/>
              </a:ext>
            </a:extLst>
          </p:cNvPr>
          <p:cNvSpPr/>
          <p:nvPr/>
        </p:nvSpPr>
        <p:spPr>
          <a:xfrm>
            <a:off x="755576" y="2434036"/>
            <a:ext cx="2808312" cy="128299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ВСЕГО :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9B534C3B-AD46-EE83-54BF-B94238B705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77072"/>
            <a:ext cx="3888432" cy="2592288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A3A3A73C-907C-BD10-AF89-23E5ECE20A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36096" y="4077072"/>
            <a:ext cx="3456384" cy="2592288"/>
          </a:xfrm>
          <a:prstGeom prst="rect">
            <a:avLst/>
          </a:prstGeom>
        </p:spPr>
      </p:pic>
      <p:pic>
        <p:nvPicPr>
          <p:cNvPr id="29" name="Picture 2" descr="https://upload.wikimedia.org/wikipedia/commons/1/14/Coat_of_Arms_of_Staraya_Russa_%28Novgorod_oblast%29_%281781%29.png">
            <a:extLst>
              <a:ext uri="{FF2B5EF4-FFF2-40B4-BE49-F238E27FC236}">
                <a16:creationId xmlns:a16="http://schemas.microsoft.com/office/drawing/2014/main" id="{13B0C4B3-380E-1A45-75B7-A8E726B2C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05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4487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081213"/>
            <a:ext cx="5994400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object 2"/>
          <p:cNvSpPr>
            <a:spLocks noChangeArrowheads="1"/>
          </p:cNvSpPr>
          <p:nvPr/>
        </p:nvSpPr>
        <p:spPr bwMode="auto">
          <a:xfrm>
            <a:off x="0" y="-31750"/>
            <a:ext cx="9144000" cy="29559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12" name="object 4"/>
          <p:cNvSpPr>
            <a:spLocks noChangeArrowheads="1"/>
          </p:cNvSpPr>
          <p:nvPr/>
        </p:nvSpPr>
        <p:spPr bwMode="auto">
          <a:xfrm>
            <a:off x="7550150" y="0"/>
            <a:ext cx="790575" cy="109378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-396875" y="-176213"/>
            <a:ext cx="9540875" cy="1120776"/>
          </a:xfrm>
        </p:spPr>
        <p:txBody>
          <a:bodyPr lIns="0" tIns="134874" rIns="0" bIns="0" rtlCol="0">
            <a:spAutoFit/>
          </a:bodyPr>
          <a:lstStyle/>
          <a:p>
            <a:pPr marL="1520825" eaLnBrk="1" fontAlgn="auto" hangingPunct="1">
              <a:spcAft>
                <a:spcPts val="0"/>
              </a:spcAft>
              <a:defRPr/>
            </a:pPr>
            <a:r>
              <a:rPr sz="3200" b="1" dirty="0" err="1"/>
              <a:t>Национальная</a:t>
            </a:r>
            <a:r>
              <a:rPr sz="3200" b="1" spc="-55" dirty="0"/>
              <a:t> </a:t>
            </a:r>
            <a:r>
              <a:rPr lang="ru-RU" sz="3200" b="1" spc="-25" dirty="0"/>
              <a:t>безопасность и правоохранительная деятельность, тыс. руб.</a:t>
            </a:r>
            <a:endParaRPr sz="3200" b="1" dirty="0"/>
          </a:p>
        </p:txBody>
      </p:sp>
      <p:sp>
        <p:nvSpPr>
          <p:cNvPr id="17414" name="object 13"/>
          <p:cNvSpPr>
            <a:spLocks noChangeArrowheads="1"/>
          </p:cNvSpPr>
          <p:nvPr/>
        </p:nvSpPr>
        <p:spPr bwMode="auto">
          <a:xfrm>
            <a:off x="7740650" y="1760538"/>
            <a:ext cx="730250" cy="7889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15" name="object 24"/>
          <p:cNvSpPr>
            <a:spLocks noChangeArrowheads="1"/>
          </p:cNvSpPr>
          <p:nvPr/>
        </p:nvSpPr>
        <p:spPr bwMode="auto">
          <a:xfrm>
            <a:off x="266700" y="1433513"/>
            <a:ext cx="3368675" cy="285908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/>
              <a:t>МП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/>
              <a:t>«Защита населения и территории от чрезвычайных ситуаций природного и техногенного характера, обеспечение пожарной безопасности и безопасности на водных объектах»</a:t>
            </a:r>
          </a:p>
        </p:txBody>
      </p:sp>
      <p:sp>
        <p:nvSpPr>
          <p:cNvPr id="17416" name="object 29"/>
          <p:cNvSpPr>
            <a:spLocks noChangeArrowheads="1"/>
          </p:cNvSpPr>
          <p:nvPr/>
        </p:nvSpPr>
        <p:spPr bwMode="auto">
          <a:xfrm>
            <a:off x="3656013" y="2016125"/>
            <a:ext cx="1651000" cy="106680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</a:t>
            </a:r>
            <a:r>
              <a:rPr lang="en-US" altLang="ru-RU" b="1" dirty="0"/>
              <a:t>11433,1</a:t>
            </a:r>
            <a:endParaRPr lang="ru-RU" altLang="ru-RU" b="1" dirty="0"/>
          </a:p>
        </p:txBody>
      </p:sp>
      <p:sp>
        <p:nvSpPr>
          <p:cNvPr id="17417" name="object 31"/>
          <p:cNvSpPr txBox="1">
            <a:spLocks noChangeArrowheads="1"/>
          </p:cNvSpPr>
          <p:nvPr/>
        </p:nvSpPr>
        <p:spPr bwMode="auto">
          <a:xfrm rot="10800000" flipV="1">
            <a:off x="3762375" y="1230313"/>
            <a:ext cx="13716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8" name="object 34"/>
          <p:cNvSpPr>
            <a:spLocks noChangeArrowheads="1"/>
          </p:cNvSpPr>
          <p:nvPr/>
        </p:nvSpPr>
        <p:spPr bwMode="auto">
          <a:xfrm>
            <a:off x="6249988" y="3209925"/>
            <a:ext cx="557212" cy="78898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19" name="AutoShape 2" descr="https://im3-tub-ru.yandex.net/i?id=b50e24db109103cb8d040b660ee7626d&amp;n=33&amp;h=190&amp;w=2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0" name="object 31"/>
          <p:cNvSpPr txBox="1">
            <a:spLocks noChangeArrowheads="1"/>
          </p:cNvSpPr>
          <p:nvPr/>
        </p:nvSpPr>
        <p:spPr bwMode="auto">
          <a:xfrm rot="10800000" flipV="1">
            <a:off x="7102475" y="1217613"/>
            <a:ext cx="13716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21" name="object 31"/>
          <p:cNvSpPr txBox="1">
            <a:spLocks noChangeArrowheads="1"/>
          </p:cNvSpPr>
          <p:nvPr/>
        </p:nvSpPr>
        <p:spPr bwMode="auto">
          <a:xfrm rot="10800000" flipV="1">
            <a:off x="5413375" y="1217613"/>
            <a:ext cx="12192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22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05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3" name="object 29"/>
          <p:cNvSpPr>
            <a:spLocks noChangeArrowheads="1"/>
          </p:cNvSpPr>
          <p:nvPr/>
        </p:nvSpPr>
        <p:spPr bwMode="auto">
          <a:xfrm>
            <a:off x="5346700" y="2011363"/>
            <a:ext cx="1568450" cy="106680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</a:t>
            </a:r>
            <a:r>
              <a:rPr lang="en-US" altLang="ru-RU" b="1" dirty="0"/>
              <a:t>9433,1</a:t>
            </a:r>
            <a:endParaRPr lang="ru-RU" altLang="ru-RU" b="1" dirty="0"/>
          </a:p>
        </p:txBody>
      </p:sp>
      <p:sp>
        <p:nvSpPr>
          <p:cNvPr id="17424" name="object 29"/>
          <p:cNvSpPr>
            <a:spLocks noChangeArrowheads="1"/>
          </p:cNvSpPr>
          <p:nvPr/>
        </p:nvSpPr>
        <p:spPr bwMode="auto">
          <a:xfrm>
            <a:off x="6954838" y="2006600"/>
            <a:ext cx="1720850" cy="107156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</a:t>
            </a:r>
            <a:r>
              <a:rPr lang="en-US" altLang="ru-RU" b="1" dirty="0"/>
              <a:t>9433,1</a:t>
            </a:r>
            <a:endParaRPr lang="ru-RU" altLang="ru-RU" b="1" dirty="0"/>
          </a:p>
        </p:txBody>
      </p:sp>
      <p:sp>
        <p:nvSpPr>
          <p:cNvPr id="17425" name="TextBox 18"/>
          <p:cNvSpPr txBox="1">
            <a:spLocks noChangeArrowheads="1"/>
          </p:cNvSpPr>
          <p:nvPr/>
        </p:nvSpPr>
        <p:spPr bwMode="auto">
          <a:xfrm>
            <a:off x="4110038" y="1624013"/>
            <a:ext cx="925512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</a:rPr>
              <a:t>0,7%</a:t>
            </a:r>
          </a:p>
        </p:txBody>
      </p:sp>
      <p:sp>
        <p:nvSpPr>
          <p:cNvPr id="17426" name="TextBox 19"/>
          <p:cNvSpPr txBox="1">
            <a:spLocks noChangeArrowheads="1"/>
          </p:cNvSpPr>
          <p:nvPr/>
        </p:nvSpPr>
        <p:spPr bwMode="auto">
          <a:xfrm>
            <a:off x="5667375" y="1619250"/>
            <a:ext cx="927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</a:rPr>
              <a:t>0,8 %</a:t>
            </a:r>
          </a:p>
        </p:txBody>
      </p:sp>
      <p:sp>
        <p:nvSpPr>
          <p:cNvPr id="17427" name="TextBox 20"/>
          <p:cNvSpPr txBox="1">
            <a:spLocks noChangeArrowheads="1"/>
          </p:cNvSpPr>
          <p:nvPr/>
        </p:nvSpPr>
        <p:spPr bwMode="auto">
          <a:xfrm>
            <a:off x="7326313" y="1576388"/>
            <a:ext cx="9255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</a:rPr>
              <a:t>0,8 %</a:t>
            </a:r>
          </a:p>
        </p:txBody>
      </p:sp>
      <p:sp>
        <p:nvSpPr>
          <p:cNvPr id="69" name="Пятиугольник 68"/>
          <p:cNvSpPr/>
          <p:nvPr/>
        </p:nvSpPr>
        <p:spPr>
          <a:xfrm>
            <a:off x="312738" y="4919663"/>
            <a:ext cx="3478212" cy="1655762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Обеспечение деятельности учреждения по ГО и ЧС</a:t>
            </a:r>
            <a:endParaRPr lang="ru-RU" sz="1600" b="1" u="sng" dirty="0"/>
          </a:p>
        </p:txBody>
      </p:sp>
      <p:pic>
        <p:nvPicPr>
          <p:cNvPr id="17429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988" y="6015038"/>
            <a:ext cx="120967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7438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bject 2"/>
          <p:cNvSpPr>
            <a:spLocks noChangeArrowheads="1"/>
          </p:cNvSpPr>
          <p:nvPr/>
        </p:nvSpPr>
        <p:spPr bwMode="auto">
          <a:xfrm>
            <a:off x="-64933" y="0"/>
            <a:ext cx="9228695" cy="7185161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-276225" y="-516326"/>
            <a:ext cx="9420225" cy="1859740"/>
          </a:xfrm>
        </p:spPr>
        <p:txBody>
          <a:bodyPr lIns="0" tIns="134874" rIns="0" bIns="0" rtlCol="0">
            <a:spAutoFit/>
          </a:bodyPr>
          <a:lstStyle/>
          <a:p>
            <a:pPr marL="1520825" algn="l" eaLnBrk="1" fontAlgn="auto" hangingPunct="1">
              <a:spcAft>
                <a:spcPts val="0"/>
              </a:spcAft>
              <a:defRPr/>
            </a:pPr>
            <a:br>
              <a:rPr lang="ru-RU" sz="3600" b="1" dirty="0"/>
            </a:br>
            <a:r>
              <a:rPr sz="3600" b="1" dirty="0" err="1"/>
              <a:t>Национальная</a:t>
            </a:r>
            <a:r>
              <a:rPr sz="3600" b="1" spc="-55" dirty="0"/>
              <a:t> </a:t>
            </a:r>
            <a:r>
              <a:rPr sz="3600" b="1" spc="-25" dirty="0" err="1"/>
              <a:t>экономика</a:t>
            </a:r>
            <a:r>
              <a:rPr lang="ru-RU" sz="3600" b="1" spc="-25" dirty="0"/>
              <a:t>, тыс. </a:t>
            </a:r>
            <a:r>
              <a:rPr lang="ru-RU" sz="3600" b="1" spc="-25" dirty="0" err="1"/>
              <a:t>руб</a:t>
            </a:r>
            <a:br>
              <a:rPr lang="ru-RU" sz="4000" b="1" spc="-25" dirty="0">
                <a:solidFill>
                  <a:schemeClr val="bg1"/>
                </a:solidFill>
              </a:rPr>
            </a:br>
            <a:r>
              <a:rPr lang="ru-RU" sz="4000" b="1" spc="-25" dirty="0">
                <a:solidFill>
                  <a:schemeClr val="bg1"/>
                </a:solidFill>
              </a:rPr>
              <a:t>.</a:t>
            </a:r>
            <a:endParaRPr sz="4000" b="1" dirty="0">
              <a:solidFill>
                <a:schemeClr val="bg1"/>
              </a:solidFill>
            </a:endParaRPr>
          </a:p>
        </p:txBody>
      </p:sp>
      <p:sp>
        <p:nvSpPr>
          <p:cNvPr id="18436" name="object 13"/>
          <p:cNvSpPr>
            <a:spLocks noChangeArrowheads="1"/>
          </p:cNvSpPr>
          <p:nvPr/>
        </p:nvSpPr>
        <p:spPr bwMode="auto">
          <a:xfrm>
            <a:off x="6689725" y="152400"/>
            <a:ext cx="730250" cy="7889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8437" name="object 18"/>
          <p:cNvSpPr>
            <a:spLocks noChangeArrowheads="1"/>
          </p:cNvSpPr>
          <p:nvPr/>
        </p:nvSpPr>
        <p:spPr bwMode="auto">
          <a:xfrm>
            <a:off x="-13805" y="1723081"/>
            <a:ext cx="4308475" cy="57943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Мероприятия по отлову и содержанию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безнадзорных животных</a:t>
            </a:r>
            <a:endParaRPr lang="ru-RU" altLang="ru-RU" sz="1400" dirty="0"/>
          </a:p>
        </p:txBody>
      </p:sp>
      <p:sp>
        <p:nvSpPr>
          <p:cNvPr id="18438" name="object 21"/>
          <p:cNvSpPr>
            <a:spLocks noChangeArrowheads="1"/>
          </p:cNvSpPr>
          <p:nvPr/>
        </p:nvSpPr>
        <p:spPr bwMode="auto">
          <a:xfrm>
            <a:off x="-17312" y="1014558"/>
            <a:ext cx="4264025" cy="7341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Мероприятия по содержанию скотомогильников (биометрических ям)</a:t>
            </a:r>
            <a:endParaRPr lang="ru-RU" altLang="ru-RU" sz="1400" dirty="0"/>
          </a:p>
        </p:txBody>
      </p:sp>
      <p:sp>
        <p:nvSpPr>
          <p:cNvPr id="18440" name="object 26"/>
          <p:cNvSpPr>
            <a:spLocks noChangeArrowheads="1"/>
          </p:cNvSpPr>
          <p:nvPr/>
        </p:nvSpPr>
        <p:spPr bwMode="auto">
          <a:xfrm>
            <a:off x="7666828" y="2943936"/>
            <a:ext cx="1589087" cy="114300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8442" name="object 34"/>
          <p:cNvSpPr>
            <a:spLocks noChangeArrowheads="1"/>
          </p:cNvSpPr>
          <p:nvPr/>
        </p:nvSpPr>
        <p:spPr bwMode="auto">
          <a:xfrm>
            <a:off x="6260082" y="3183295"/>
            <a:ext cx="557212" cy="7889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8443" name="AutoShape 2" descr="https://im3-tub-ru.yandex.net/i?id=b50e24db109103cb8d040b660ee7626d&amp;n=33&amp;h=190&amp;w=2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8446" name="object 29"/>
          <p:cNvSpPr>
            <a:spLocks noChangeArrowheads="1"/>
          </p:cNvSpPr>
          <p:nvPr/>
        </p:nvSpPr>
        <p:spPr bwMode="auto">
          <a:xfrm>
            <a:off x="5436095" y="1078199"/>
            <a:ext cx="1494245" cy="871988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        </a:t>
            </a:r>
            <a:r>
              <a:rPr lang="en-US" altLang="ru-RU" sz="1800" b="1" dirty="0"/>
              <a:t>213,6</a:t>
            </a:r>
            <a:endParaRPr lang="ru-RU" altLang="ru-RU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/>
              <a:t>               ежегодно</a:t>
            </a:r>
          </a:p>
        </p:txBody>
      </p:sp>
      <p:sp>
        <p:nvSpPr>
          <p:cNvPr id="18447" name="object 29"/>
          <p:cNvSpPr>
            <a:spLocks noChangeArrowheads="1"/>
          </p:cNvSpPr>
          <p:nvPr/>
        </p:nvSpPr>
        <p:spPr bwMode="auto">
          <a:xfrm>
            <a:off x="4779904" y="1696156"/>
            <a:ext cx="1059768" cy="600413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0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400" b="1" dirty="0"/>
              <a:t>221,2</a:t>
            </a:r>
            <a:endParaRPr lang="ru-RU" altLang="ru-RU" sz="14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/>
              <a:t>             ежегодно</a:t>
            </a:r>
          </a:p>
        </p:txBody>
      </p:sp>
      <p:pic>
        <p:nvPicPr>
          <p:cNvPr id="18448" name="Рисунок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149" y="1125474"/>
            <a:ext cx="1397850" cy="920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1" name="object 24"/>
          <p:cNvSpPr>
            <a:spLocks noChangeArrowheads="1"/>
          </p:cNvSpPr>
          <p:nvPr/>
        </p:nvSpPr>
        <p:spPr bwMode="auto">
          <a:xfrm>
            <a:off x="-56783" y="3043116"/>
            <a:ext cx="4283075" cy="902637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МП «Совершенствование и содержание дорожного хозяйства» по осуществлению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дорожной деятельности</a:t>
            </a:r>
          </a:p>
        </p:txBody>
      </p:sp>
      <p:sp>
        <p:nvSpPr>
          <p:cNvPr id="18453" name="object 29"/>
          <p:cNvSpPr>
            <a:spLocks noChangeArrowheads="1"/>
          </p:cNvSpPr>
          <p:nvPr/>
        </p:nvSpPr>
        <p:spPr bwMode="auto">
          <a:xfrm>
            <a:off x="4760141" y="3002320"/>
            <a:ext cx="1059768" cy="902637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 </a:t>
            </a:r>
            <a:r>
              <a:rPr lang="en-US" altLang="ru-RU" sz="1600" b="1" dirty="0"/>
              <a:t>13991,5</a:t>
            </a:r>
            <a:endParaRPr lang="ru-RU" altLang="ru-RU" sz="16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/>
              <a:t>             202</a:t>
            </a:r>
            <a:r>
              <a:rPr lang="en-US" altLang="ru-RU" sz="1000" b="1" dirty="0"/>
              <a:t>5</a:t>
            </a:r>
            <a:endParaRPr lang="ru-RU" altLang="ru-RU" sz="1000" b="1" dirty="0"/>
          </a:p>
        </p:txBody>
      </p:sp>
      <p:sp>
        <p:nvSpPr>
          <p:cNvPr id="18455" name="object 21"/>
          <p:cNvSpPr>
            <a:spLocks noChangeArrowheads="1"/>
          </p:cNvSpPr>
          <p:nvPr/>
        </p:nvSpPr>
        <p:spPr bwMode="auto">
          <a:xfrm>
            <a:off x="-50237" y="3948774"/>
            <a:ext cx="4244975" cy="45257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МП «Развитие сельского хозяйства»»</a:t>
            </a:r>
            <a:endParaRPr lang="ru-RU" altLang="ru-RU" sz="1400" dirty="0"/>
          </a:p>
        </p:txBody>
      </p:sp>
      <p:pic>
        <p:nvPicPr>
          <p:cNvPr id="18457" name="Рисунок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3" y="4036426"/>
            <a:ext cx="138112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9" name="object 18"/>
          <p:cNvSpPr>
            <a:spLocks noChangeArrowheads="1"/>
          </p:cNvSpPr>
          <p:nvPr/>
        </p:nvSpPr>
        <p:spPr bwMode="auto">
          <a:xfrm>
            <a:off x="-63520" y="5003363"/>
            <a:ext cx="4491144" cy="840079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МП «Обеспечение экономического развития»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200" b="1" dirty="0"/>
              <a:t>(развитие торговли – </a:t>
            </a:r>
            <a:r>
              <a:rPr lang="en-US" altLang="ru-RU" sz="1200" b="1" dirty="0"/>
              <a:t>1</a:t>
            </a:r>
            <a:r>
              <a:rPr lang="ru-RU" altLang="ru-RU" sz="1200" b="1" dirty="0"/>
              <a:t>50,0; </a:t>
            </a:r>
            <a:r>
              <a:rPr lang="ru-RU" sz="1200" b="1" dirty="0"/>
              <a:t>Развитие малого и среднего предпринимательства – 50,0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altLang="ru-RU" sz="1400" dirty="0"/>
          </a:p>
        </p:txBody>
      </p:sp>
      <p:pic>
        <p:nvPicPr>
          <p:cNvPr id="18460" name="Рисунок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149" y="4926755"/>
            <a:ext cx="1403407" cy="1065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61" name="object 29"/>
          <p:cNvSpPr>
            <a:spLocks noChangeArrowheads="1"/>
          </p:cNvSpPr>
          <p:nvPr/>
        </p:nvSpPr>
        <p:spPr bwMode="auto">
          <a:xfrm>
            <a:off x="6446124" y="4885402"/>
            <a:ext cx="1344613" cy="902637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       </a:t>
            </a:r>
            <a:r>
              <a:rPr lang="en-US" altLang="ru-RU" sz="1800" b="1" dirty="0"/>
              <a:t> 2</a:t>
            </a:r>
            <a:r>
              <a:rPr lang="ru-RU" altLang="ru-RU" sz="1800" b="1" dirty="0"/>
              <a:t>00,0</a:t>
            </a:r>
            <a:endParaRPr lang="ru-RU" altLang="ru-RU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/>
              <a:t>             ежегодно</a:t>
            </a:r>
          </a:p>
        </p:txBody>
      </p:sp>
      <p:sp>
        <p:nvSpPr>
          <p:cNvPr id="18466" name="Прямоугольник 9"/>
          <p:cNvSpPr>
            <a:spLocks noChangeArrowheads="1"/>
          </p:cNvSpPr>
          <p:nvPr/>
        </p:nvSpPr>
        <p:spPr bwMode="auto">
          <a:xfrm>
            <a:off x="3491880" y="6486891"/>
            <a:ext cx="4938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3% </a:t>
            </a:r>
          </a:p>
        </p:txBody>
      </p:sp>
      <p:sp>
        <p:nvSpPr>
          <p:cNvPr id="18467" name="Прямоугольник 10"/>
          <p:cNvSpPr>
            <a:spLocks noChangeArrowheads="1"/>
          </p:cNvSpPr>
          <p:nvPr/>
        </p:nvSpPr>
        <p:spPr bwMode="auto">
          <a:xfrm>
            <a:off x="5881313" y="6488112"/>
            <a:ext cx="7369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3,5 %</a:t>
            </a:r>
          </a:p>
        </p:txBody>
      </p:sp>
      <p:sp>
        <p:nvSpPr>
          <p:cNvPr id="18468" name="Прямоугольник 11"/>
          <p:cNvSpPr>
            <a:spLocks noChangeArrowheads="1"/>
          </p:cNvSpPr>
          <p:nvPr/>
        </p:nvSpPr>
        <p:spPr bwMode="auto">
          <a:xfrm>
            <a:off x="8395956" y="6456774"/>
            <a:ext cx="7369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1,4%</a:t>
            </a:r>
          </a:p>
        </p:txBody>
      </p:sp>
      <p:sp>
        <p:nvSpPr>
          <p:cNvPr id="43" name="object 29"/>
          <p:cNvSpPr>
            <a:spLocks noChangeArrowheads="1"/>
          </p:cNvSpPr>
          <p:nvPr/>
        </p:nvSpPr>
        <p:spPr bwMode="auto">
          <a:xfrm>
            <a:off x="5054366" y="3791017"/>
            <a:ext cx="1174162" cy="709407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50,0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/>
              <a:t>          ежегодно</a:t>
            </a:r>
          </a:p>
        </p:txBody>
      </p:sp>
      <p:sp>
        <p:nvSpPr>
          <p:cNvPr id="42" name="Овал 41"/>
          <p:cNvSpPr/>
          <p:nvPr/>
        </p:nvSpPr>
        <p:spPr>
          <a:xfrm>
            <a:off x="86640" y="5988122"/>
            <a:ext cx="1470977" cy="8376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ВСЕГО:</a:t>
            </a: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1703890" y="6096588"/>
            <a:ext cx="1470977" cy="6473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47682,4</a:t>
            </a:r>
            <a:endParaRPr lang="ru-RU" b="1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</a:t>
            </a:r>
            <a:r>
              <a:rPr lang="en-US" sz="1200" b="1" dirty="0">
                <a:solidFill>
                  <a:schemeClr val="tx1"/>
                </a:solidFill>
              </a:rPr>
              <a:t>5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3968821" y="6127612"/>
            <a:ext cx="1619226" cy="6473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45017,5</a:t>
            </a:r>
            <a:endParaRPr lang="ru-RU" b="1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</a:t>
            </a:r>
            <a:r>
              <a:rPr lang="en-US" sz="1200" b="1" dirty="0">
                <a:solidFill>
                  <a:schemeClr val="tx1"/>
                </a:solidFill>
              </a:rPr>
              <a:t>6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6710398" y="6118088"/>
            <a:ext cx="1446569" cy="6473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17363,3</a:t>
            </a:r>
            <a:endParaRPr lang="ru-RU" b="1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</a:t>
            </a:r>
            <a:r>
              <a:rPr lang="en-US" sz="1200" b="1" dirty="0">
                <a:solidFill>
                  <a:schemeClr val="tx1"/>
                </a:solidFill>
              </a:rPr>
              <a:t>7</a:t>
            </a:r>
            <a:endParaRPr lang="ru-RU" sz="1200" b="1" dirty="0">
              <a:solidFill>
                <a:schemeClr val="tx1"/>
              </a:solidFill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>
            <a:off x="3106618" y="6559805"/>
            <a:ext cx="238989" cy="74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5588767" y="6597056"/>
            <a:ext cx="238989" cy="74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8156967" y="6566939"/>
            <a:ext cx="238989" cy="74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bject 21"/>
          <p:cNvSpPr>
            <a:spLocks noChangeArrowheads="1"/>
          </p:cNvSpPr>
          <p:nvPr/>
        </p:nvSpPr>
        <p:spPr bwMode="auto">
          <a:xfrm>
            <a:off x="-59763" y="2244079"/>
            <a:ext cx="4264025" cy="799036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Мероприятия по осуществлению регулярных перевозок автомобильным транспортом</a:t>
            </a:r>
            <a:r>
              <a:rPr lang="en-US" altLang="ru-RU" sz="1400" b="1" dirty="0"/>
              <a:t> </a:t>
            </a:r>
            <a:r>
              <a:rPr lang="ru-RU" altLang="ru-RU" sz="1400" b="1" dirty="0"/>
              <a:t>по регулируемым тарифам</a:t>
            </a:r>
            <a:endParaRPr lang="ru-RU" altLang="ru-RU" sz="1400" dirty="0"/>
          </a:p>
        </p:txBody>
      </p:sp>
      <p:sp>
        <p:nvSpPr>
          <p:cNvPr id="53" name="object 29"/>
          <p:cNvSpPr>
            <a:spLocks noChangeArrowheads="1"/>
          </p:cNvSpPr>
          <p:nvPr/>
        </p:nvSpPr>
        <p:spPr bwMode="auto">
          <a:xfrm>
            <a:off x="4779904" y="2252540"/>
            <a:ext cx="1040006" cy="81612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   </a:t>
            </a:r>
            <a:r>
              <a:rPr lang="ru-RU" altLang="ru-RU" sz="1600" b="1" dirty="0"/>
              <a:t>30729,5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/>
              <a:t> </a:t>
            </a:r>
            <a:r>
              <a:rPr lang="en-US" altLang="ru-RU" sz="1000" b="1" dirty="0"/>
              <a:t>2025</a:t>
            </a:r>
            <a:endParaRPr lang="ru-RU" altLang="ru-RU" sz="1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149" y="2046570"/>
            <a:ext cx="1417613" cy="897366"/>
          </a:xfrm>
          <a:prstGeom prst="rect">
            <a:avLst/>
          </a:prstGeom>
        </p:spPr>
      </p:pic>
      <p:sp>
        <p:nvSpPr>
          <p:cNvPr id="55" name="object 24">
            <a:extLst>
              <a:ext uri="{FF2B5EF4-FFF2-40B4-BE49-F238E27FC236}">
                <a16:creationId xmlns:a16="http://schemas.microsoft.com/office/drawing/2014/main" id="{4FA9438A-E0EF-4858-9AE3-B1E10D8CF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3520" y="4456618"/>
            <a:ext cx="4283075" cy="546744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МП «Развитие цифровой экономики»</a:t>
            </a:r>
          </a:p>
        </p:txBody>
      </p:sp>
      <p:sp>
        <p:nvSpPr>
          <p:cNvPr id="57" name="object 29">
            <a:extLst>
              <a:ext uri="{FF2B5EF4-FFF2-40B4-BE49-F238E27FC236}">
                <a16:creationId xmlns:a16="http://schemas.microsoft.com/office/drawing/2014/main" id="{43B14350-F1DF-44F5-8FEE-9CC54F50C3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9027" y="4285553"/>
            <a:ext cx="1267575" cy="788988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600" b="1" dirty="0"/>
              <a:t>2276,6</a:t>
            </a:r>
            <a:endParaRPr lang="ru-RU" altLang="ru-RU" sz="16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/>
              <a:t>ежегодно</a:t>
            </a:r>
          </a:p>
        </p:txBody>
      </p:sp>
      <p:sp>
        <p:nvSpPr>
          <p:cNvPr id="4" name="object 29">
            <a:extLst>
              <a:ext uri="{FF2B5EF4-FFF2-40B4-BE49-F238E27FC236}">
                <a16:creationId xmlns:a16="http://schemas.microsoft.com/office/drawing/2014/main" id="{EA1B5942-5C2D-7110-0612-56175AD3CE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526" y="2988427"/>
            <a:ext cx="1059768" cy="91653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 </a:t>
            </a:r>
            <a:r>
              <a:rPr lang="en-US" altLang="ru-RU" sz="1600" b="1" dirty="0"/>
              <a:t>11326,6</a:t>
            </a:r>
            <a:endParaRPr lang="ru-RU" altLang="ru-RU" sz="16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/>
              <a:t>             202</a:t>
            </a:r>
            <a:r>
              <a:rPr lang="en-US" altLang="ru-RU" sz="1000" b="1" dirty="0"/>
              <a:t>6</a:t>
            </a:r>
            <a:endParaRPr lang="ru-RU" altLang="ru-RU" sz="1000" b="1" dirty="0"/>
          </a:p>
        </p:txBody>
      </p:sp>
      <p:sp>
        <p:nvSpPr>
          <p:cNvPr id="6" name="object 29">
            <a:extLst>
              <a:ext uri="{FF2B5EF4-FFF2-40B4-BE49-F238E27FC236}">
                <a16:creationId xmlns:a16="http://schemas.microsoft.com/office/drawing/2014/main" id="{05F71F83-5D4F-6101-FCFD-92074474D6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4985" y="2987599"/>
            <a:ext cx="984775" cy="902637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  </a:t>
            </a:r>
            <a:r>
              <a:rPr lang="en-US" altLang="ru-RU" sz="1600" b="1" dirty="0"/>
              <a:t>13172,4</a:t>
            </a:r>
            <a:endParaRPr lang="ru-RU" altLang="ru-RU" sz="16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/>
              <a:t>             202</a:t>
            </a:r>
            <a:r>
              <a:rPr lang="en-US" altLang="ru-RU" sz="1000" b="1" dirty="0"/>
              <a:t>7</a:t>
            </a:r>
            <a:endParaRPr lang="ru-RU" altLang="ru-RU" sz="1000" b="1" dirty="0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3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29A49B96-2A27-978C-673B-AE6A0891DC63}"/>
                  </a:ext>
                </a:extLst>
              </p14:cNvPr>
              <p14:cNvContentPartPr/>
              <p14:nvPr/>
            </p14:nvContentPartPr>
            <p14:xfrm>
              <a:off x="-958569" y="52546"/>
              <a:ext cx="360" cy="36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29A49B96-2A27-978C-673B-AE6A0891DC63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-967209" y="-1454"/>
                <a:ext cx="18000" cy="10800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object 29">
            <a:extLst>
              <a:ext uri="{FF2B5EF4-FFF2-40B4-BE49-F238E27FC236}">
                <a16:creationId xmlns:a16="http://schemas.microsoft.com/office/drawing/2014/main" id="{441CA797-5C02-D298-DB74-9DA79A4F94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5462" y="2266070"/>
            <a:ext cx="939524" cy="747153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   </a:t>
            </a:r>
            <a:r>
              <a:rPr lang="ru-RU" altLang="ru-RU" sz="1600" b="1" dirty="0"/>
              <a:t>30729,5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/>
              <a:t> </a:t>
            </a:r>
            <a:r>
              <a:rPr lang="en-US" altLang="ru-RU" sz="1000" b="1" dirty="0"/>
              <a:t>2026</a:t>
            </a:r>
            <a:endParaRPr lang="ru-RU" altLang="ru-RU" sz="1000" b="1" dirty="0"/>
          </a:p>
        </p:txBody>
      </p:sp>
      <p:sp>
        <p:nvSpPr>
          <p:cNvPr id="13" name="object 29">
            <a:extLst>
              <a:ext uri="{FF2B5EF4-FFF2-40B4-BE49-F238E27FC236}">
                <a16:creationId xmlns:a16="http://schemas.microsoft.com/office/drawing/2014/main" id="{290AF644-7EFE-DFBA-682E-36727C4527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4985" y="2274060"/>
            <a:ext cx="897005" cy="722051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   </a:t>
            </a:r>
            <a:r>
              <a:rPr lang="en-US" altLang="ru-RU" sz="1600" b="1" dirty="0"/>
              <a:t>1229,5</a:t>
            </a:r>
            <a:endParaRPr lang="ru-RU" altLang="ru-RU" sz="16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/>
              <a:t> </a:t>
            </a:r>
            <a:r>
              <a:rPr lang="en-US" altLang="ru-RU" sz="1000" b="1" dirty="0"/>
              <a:t>2027</a:t>
            </a:r>
            <a:endParaRPr lang="ru-RU" altLang="ru-RU" sz="10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3" name="Рукописный ввод 22">
                <a:extLst>
                  <a:ext uri="{FF2B5EF4-FFF2-40B4-BE49-F238E27FC236}">
                    <a16:creationId xmlns:a16="http://schemas.microsoft.com/office/drawing/2014/main" id="{B9C2FD73-25CF-49C9-6253-B4FE43D6CADF}"/>
                  </a:ext>
                </a:extLst>
              </p14:cNvPr>
              <p14:cNvContentPartPr/>
              <p14:nvPr/>
            </p14:nvContentPartPr>
            <p14:xfrm>
              <a:off x="3120951" y="6409274"/>
              <a:ext cx="360" cy="360"/>
            </p14:xfrm>
          </p:contentPart>
        </mc:Choice>
        <mc:Fallback xmlns="">
          <p:pic>
            <p:nvPicPr>
              <p:cNvPr id="23" name="Рукописный ввод 22">
                <a:extLst>
                  <a:ext uri="{FF2B5EF4-FFF2-40B4-BE49-F238E27FC236}">
                    <a16:creationId xmlns:a16="http://schemas.microsoft.com/office/drawing/2014/main" id="{B9C2FD73-25CF-49C9-6253-B4FE43D6CADF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111951" y="6400274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602285BE-F7D5-D86F-ECAD-33DACA06F58F}"/>
              </a:ext>
            </a:extLst>
          </p:cNvPr>
          <p:cNvSpPr/>
          <p:nvPr/>
        </p:nvSpPr>
        <p:spPr>
          <a:xfrm>
            <a:off x="4427624" y="5336721"/>
            <a:ext cx="2021594" cy="15807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: вправо 14">
            <a:extLst>
              <a:ext uri="{FF2B5EF4-FFF2-40B4-BE49-F238E27FC236}">
                <a16:creationId xmlns:a16="http://schemas.microsoft.com/office/drawing/2014/main" id="{A60F67DC-189B-1592-8BEC-0E9489388A9A}"/>
              </a:ext>
            </a:extLst>
          </p:cNvPr>
          <p:cNvSpPr/>
          <p:nvPr/>
        </p:nvSpPr>
        <p:spPr>
          <a:xfrm>
            <a:off x="4194168" y="1428644"/>
            <a:ext cx="1241927" cy="15704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id="{1C38CCB8-8CA9-6084-1C93-A3C809B45697}"/>
              </a:ext>
            </a:extLst>
          </p:cNvPr>
          <p:cNvSpPr/>
          <p:nvPr/>
        </p:nvSpPr>
        <p:spPr>
          <a:xfrm>
            <a:off x="4246713" y="1950187"/>
            <a:ext cx="560156" cy="1305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id="{DE920B5D-2500-8C7D-7CEB-41883E192A87}"/>
              </a:ext>
            </a:extLst>
          </p:cNvPr>
          <p:cNvSpPr/>
          <p:nvPr/>
        </p:nvSpPr>
        <p:spPr>
          <a:xfrm>
            <a:off x="4194168" y="3335955"/>
            <a:ext cx="565972" cy="1584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право 20">
            <a:extLst>
              <a:ext uri="{FF2B5EF4-FFF2-40B4-BE49-F238E27FC236}">
                <a16:creationId xmlns:a16="http://schemas.microsoft.com/office/drawing/2014/main" id="{4CD18814-CED7-B511-6B9A-02DB1BDBA86C}"/>
              </a:ext>
            </a:extLst>
          </p:cNvPr>
          <p:cNvSpPr/>
          <p:nvPr/>
        </p:nvSpPr>
        <p:spPr>
          <a:xfrm>
            <a:off x="4194167" y="4083540"/>
            <a:ext cx="860199" cy="15477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право 21">
            <a:extLst>
              <a:ext uri="{FF2B5EF4-FFF2-40B4-BE49-F238E27FC236}">
                <a16:creationId xmlns:a16="http://schemas.microsoft.com/office/drawing/2014/main" id="{87832AF1-5BD6-BC47-1D82-A4FBFEB08DB7}"/>
              </a:ext>
            </a:extLst>
          </p:cNvPr>
          <p:cNvSpPr/>
          <p:nvPr/>
        </p:nvSpPr>
        <p:spPr>
          <a:xfrm>
            <a:off x="4194167" y="4703907"/>
            <a:ext cx="1548623" cy="15477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E6EBB2E4-8D40-71C4-A8EC-0B2E76332AAD}"/>
              </a:ext>
            </a:extLst>
          </p:cNvPr>
          <p:cNvSpPr/>
          <p:nvPr/>
        </p:nvSpPr>
        <p:spPr>
          <a:xfrm>
            <a:off x="4134664" y="2578198"/>
            <a:ext cx="645239" cy="17938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2" descr="https://upload.wikimedia.org/wikipedia/commons/1/14/Coat_of_Arms_of_Staraya_Russa_%28Novgorod_oblast%29_%281781%29.png">
            <a:extLst>
              <a:ext uri="{FF2B5EF4-FFF2-40B4-BE49-F238E27FC236}">
                <a16:creationId xmlns:a16="http://schemas.microsoft.com/office/drawing/2014/main" id="{BFAF3FD0-BE1A-CABD-F23E-9D3CBE137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93" y="17529"/>
            <a:ext cx="911486" cy="98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213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bject 2"/>
          <p:cNvSpPr>
            <a:spLocks noChangeArrowheads="1"/>
          </p:cNvSpPr>
          <p:nvPr/>
        </p:nvSpPr>
        <p:spPr bwMode="auto">
          <a:xfrm>
            <a:off x="38663" y="74340"/>
            <a:ext cx="9144000" cy="68294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chemeClr val="bg1"/>
              </a:solidFill>
            </a:endParaRPr>
          </a:p>
        </p:txBody>
      </p:sp>
      <p:sp>
        <p:nvSpPr>
          <p:cNvPr id="19459" name="object 6"/>
          <p:cNvSpPr>
            <a:spLocks noChangeArrowheads="1"/>
          </p:cNvSpPr>
          <p:nvPr/>
        </p:nvSpPr>
        <p:spPr bwMode="auto">
          <a:xfrm>
            <a:off x="8499475" y="19050"/>
            <a:ext cx="644525" cy="10128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23529" y="6944"/>
            <a:ext cx="8809350" cy="632224"/>
          </a:xfrm>
        </p:spPr>
        <p:txBody>
          <a:bodyPr wrap="square" lIns="0" tIns="168910" rIns="0" bIns="0" rtlCol="0">
            <a:spAutoFit/>
          </a:bodyPr>
          <a:lstStyle/>
          <a:p>
            <a:pPr marL="1020444" algn="l" eaLnBrk="1" fontAlgn="auto" hangingPunct="1">
              <a:spcAft>
                <a:spcPts val="0"/>
              </a:spcAft>
              <a:defRPr/>
            </a:pPr>
            <a:r>
              <a:rPr sz="3000" b="1" spc="-5" dirty="0" err="1"/>
              <a:t>Жилищно</a:t>
            </a:r>
            <a:r>
              <a:rPr sz="3000" b="1" spc="-5" dirty="0" err="1">
                <a:latin typeface="Times New Roman"/>
                <a:cs typeface="Times New Roman"/>
              </a:rPr>
              <a:t>-</a:t>
            </a:r>
            <a:r>
              <a:rPr sz="3000" b="1" spc="-5" dirty="0" err="1"/>
              <a:t>коммунальное</a:t>
            </a:r>
            <a:r>
              <a:rPr sz="3000" b="1" spc="-75" dirty="0"/>
              <a:t> </a:t>
            </a:r>
            <a:r>
              <a:rPr sz="3000" b="1" spc="-20" dirty="0" err="1"/>
              <a:t>хозяйство</a:t>
            </a:r>
            <a:r>
              <a:rPr lang="ru-RU" sz="3000" b="1" spc="-20" dirty="0"/>
              <a:t>, тыс. руб.</a:t>
            </a:r>
            <a:endParaRPr sz="3000" b="1" dirty="0">
              <a:latin typeface="Times New Roman"/>
              <a:cs typeface="Times New Roman"/>
            </a:endParaRPr>
          </a:p>
        </p:txBody>
      </p:sp>
      <p:sp>
        <p:nvSpPr>
          <p:cNvPr id="19463" name="object 28"/>
          <p:cNvSpPr>
            <a:spLocks noChangeArrowheads="1"/>
          </p:cNvSpPr>
          <p:nvPr/>
        </p:nvSpPr>
        <p:spPr bwMode="auto">
          <a:xfrm>
            <a:off x="4584700" y="4117975"/>
            <a:ext cx="239713" cy="33178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4" name="object 30"/>
          <p:cNvSpPr>
            <a:spLocks noChangeArrowheads="1"/>
          </p:cNvSpPr>
          <p:nvPr/>
        </p:nvSpPr>
        <p:spPr bwMode="auto">
          <a:xfrm>
            <a:off x="4495800" y="4189413"/>
            <a:ext cx="3886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65" name="object 35"/>
          <p:cNvSpPr>
            <a:spLocks noChangeArrowheads="1"/>
          </p:cNvSpPr>
          <p:nvPr/>
        </p:nvSpPr>
        <p:spPr bwMode="auto">
          <a:xfrm>
            <a:off x="1828800" y="6526213"/>
            <a:ext cx="241300" cy="3317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6" name="AutoShape 2" descr="http://invest72.ru/upload/resize_cache/iblock/d4a/980_653_2/%D0%B2%D0%B8%D0%B4%D0%BD%D1%8B%D0%B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9467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05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8" name="object 24"/>
          <p:cNvSpPr>
            <a:spLocks noChangeArrowheads="1"/>
          </p:cNvSpPr>
          <p:nvPr/>
        </p:nvSpPr>
        <p:spPr bwMode="auto">
          <a:xfrm>
            <a:off x="-27791" y="4159018"/>
            <a:ext cx="4567664" cy="586172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МП «Комплексное развитие сельских территорий»</a:t>
            </a:r>
          </a:p>
        </p:txBody>
      </p:sp>
      <p:pic>
        <p:nvPicPr>
          <p:cNvPr id="19469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205" y="3888148"/>
            <a:ext cx="1568293" cy="121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82" name="Прямоугольник 12"/>
          <p:cNvSpPr>
            <a:spLocks noChangeArrowheads="1"/>
          </p:cNvSpPr>
          <p:nvPr/>
        </p:nvSpPr>
        <p:spPr bwMode="auto">
          <a:xfrm>
            <a:off x="3415364" y="6488357"/>
            <a:ext cx="7245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0,4 %</a:t>
            </a:r>
          </a:p>
        </p:txBody>
      </p:sp>
      <p:sp>
        <p:nvSpPr>
          <p:cNvPr id="19483" name="Прямоугольник 13"/>
          <p:cNvSpPr>
            <a:spLocks noChangeArrowheads="1"/>
          </p:cNvSpPr>
          <p:nvPr/>
        </p:nvSpPr>
        <p:spPr bwMode="auto">
          <a:xfrm>
            <a:off x="5600961" y="6491514"/>
            <a:ext cx="6992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0,5 %</a:t>
            </a:r>
          </a:p>
        </p:txBody>
      </p:sp>
      <p:sp>
        <p:nvSpPr>
          <p:cNvPr id="19484" name="Прямоугольник 16"/>
          <p:cNvSpPr>
            <a:spLocks noChangeArrowheads="1"/>
          </p:cNvSpPr>
          <p:nvPr/>
        </p:nvSpPr>
        <p:spPr bwMode="auto">
          <a:xfrm>
            <a:off x="7761202" y="6481724"/>
            <a:ext cx="6992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0,5% </a:t>
            </a:r>
          </a:p>
        </p:txBody>
      </p:sp>
      <p:sp>
        <p:nvSpPr>
          <p:cNvPr id="41" name="Овал 40"/>
          <p:cNvSpPr/>
          <p:nvPr/>
        </p:nvSpPr>
        <p:spPr>
          <a:xfrm>
            <a:off x="75411" y="6116202"/>
            <a:ext cx="1470976" cy="60512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ВСЕГО:</a:t>
            </a: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1828800" y="5921089"/>
            <a:ext cx="1447817" cy="86257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5740,0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43" name="Овал 42"/>
          <p:cNvSpPr/>
          <p:nvPr/>
        </p:nvSpPr>
        <p:spPr>
          <a:xfrm>
            <a:off x="6117093" y="5953621"/>
            <a:ext cx="1368556" cy="8137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5740,0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2027</a:t>
            </a:r>
          </a:p>
        </p:txBody>
      </p:sp>
      <p:sp>
        <p:nvSpPr>
          <p:cNvPr id="44" name="Овал 43"/>
          <p:cNvSpPr/>
          <p:nvPr/>
        </p:nvSpPr>
        <p:spPr>
          <a:xfrm>
            <a:off x="3965701" y="5953621"/>
            <a:ext cx="1462308" cy="8137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5740,0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2026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5066" y="5122697"/>
            <a:ext cx="1568293" cy="1148355"/>
          </a:xfrm>
          <a:prstGeom prst="rect">
            <a:avLst/>
          </a:prstGeom>
        </p:spPr>
      </p:pic>
      <p:sp>
        <p:nvSpPr>
          <p:cNvPr id="48" name="object 24"/>
          <p:cNvSpPr>
            <a:spLocks noChangeArrowheads="1"/>
          </p:cNvSpPr>
          <p:nvPr/>
        </p:nvSpPr>
        <p:spPr bwMode="auto">
          <a:xfrm>
            <a:off x="908050" y="676694"/>
            <a:ext cx="4456038" cy="695461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 dirty="0"/>
              <a:t>МП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 dirty="0"/>
              <a:t>«Улучшение жилищных условий граждан и повышение качества жилищно-коммунальных услуг»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083" y="1423221"/>
            <a:ext cx="1558795" cy="10655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876" y="2534959"/>
            <a:ext cx="1528654" cy="1079157"/>
          </a:xfrm>
          <a:prstGeom prst="rect">
            <a:avLst/>
          </a:prstGeom>
        </p:spPr>
      </p:pic>
      <p:sp>
        <p:nvSpPr>
          <p:cNvPr id="57" name="object 21"/>
          <p:cNvSpPr>
            <a:spLocks noChangeArrowheads="1"/>
          </p:cNvSpPr>
          <p:nvPr/>
        </p:nvSpPr>
        <p:spPr bwMode="auto">
          <a:xfrm>
            <a:off x="-44057" y="1588299"/>
            <a:ext cx="4628758" cy="468927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ru-RU" sz="1400" b="1" dirty="0">
                <a:latin typeface="+mn-lt"/>
                <a:cs typeface="Times New Roman" panose="02020603050405020304" pitchFamily="18" charset="0"/>
              </a:rPr>
              <a:t>взносы за капитальный ремонт общего имущества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400" b="1" dirty="0">
                <a:latin typeface="+mn-lt"/>
                <a:cs typeface="Times New Roman" panose="02020603050405020304" pitchFamily="18" charset="0"/>
              </a:rPr>
              <a:t>в многоквартирных домах </a:t>
            </a:r>
          </a:p>
        </p:txBody>
      </p:sp>
      <p:sp>
        <p:nvSpPr>
          <p:cNvPr id="59" name="object 18"/>
          <p:cNvSpPr>
            <a:spLocks noChangeArrowheads="1"/>
          </p:cNvSpPr>
          <p:nvPr/>
        </p:nvSpPr>
        <p:spPr bwMode="auto">
          <a:xfrm>
            <a:off x="-68180" y="2009767"/>
            <a:ext cx="4658677" cy="467536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ru-RU" sz="1400" b="1" dirty="0">
                <a:latin typeface="+mn-lt"/>
                <a:cs typeface="Times New Roman" panose="02020603050405020304" pitchFamily="18" charset="0"/>
              </a:rPr>
              <a:t>коммунальные услуги и содержание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400" b="1" dirty="0">
                <a:latin typeface="+mn-lt"/>
                <a:cs typeface="Times New Roman" panose="02020603050405020304" pitchFamily="18" charset="0"/>
              </a:rPr>
              <a:t>жилых и нежилых помещений </a:t>
            </a:r>
          </a:p>
        </p:txBody>
      </p:sp>
      <p:sp>
        <p:nvSpPr>
          <p:cNvPr id="62" name="Овал 61"/>
          <p:cNvSpPr/>
          <p:nvPr/>
        </p:nvSpPr>
        <p:spPr>
          <a:xfrm>
            <a:off x="5495874" y="2339780"/>
            <a:ext cx="1024824" cy="57169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500,0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63" name="Овал 62"/>
          <p:cNvSpPr/>
          <p:nvPr/>
        </p:nvSpPr>
        <p:spPr>
          <a:xfrm>
            <a:off x="5471592" y="1454943"/>
            <a:ext cx="989231" cy="55482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2192,0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64" name="object 21"/>
          <p:cNvSpPr>
            <a:spLocks noChangeArrowheads="1"/>
          </p:cNvSpPr>
          <p:nvPr/>
        </p:nvSpPr>
        <p:spPr bwMode="auto">
          <a:xfrm>
            <a:off x="-61379" y="2441957"/>
            <a:ext cx="4633380" cy="469518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ru-RU" sz="1400" b="1" dirty="0">
                <a:latin typeface="+mn-lt"/>
                <a:cs typeface="Times New Roman" panose="02020603050405020304" pitchFamily="18" charset="0"/>
              </a:rPr>
              <a:t>ремонт муниципального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400" b="1" dirty="0">
                <a:latin typeface="+mn-lt"/>
                <a:cs typeface="Times New Roman" panose="02020603050405020304" pitchFamily="18" charset="0"/>
              </a:rPr>
              <a:t>жилищного фонда </a:t>
            </a:r>
          </a:p>
        </p:txBody>
      </p:sp>
      <p:sp>
        <p:nvSpPr>
          <p:cNvPr id="66" name="Овал 65"/>
          <p:cNvSpPr/>
          <p:nvPr/>
        </p:nvSpPr>
        <p:spPr>
          <a:xfrm>
            <a:off x="6460823" y="1887845"/>
            <a:ext cx="1024826" cy="52035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620,0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72" name="object 21"/>
          <p:cNvSpPr>
            <a:spLocks noChangeArrowheads="1"/>
          </p:cNvSpPr>
          <p:nvPr/>
        </p:nvSpPr>
        <p:spPr bwMode="auto">
          <a:xfrm>
            <a:off x="-61380" y="3251829"/>
            <a:ext cx="4609081" cy="506989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ru-RU" sz="1300" b="1" dirty="0">
                <a:latin typeface="+mn-lt"/>
                <a:cs typeface="Times New Roman" panose="02020603050405020304" pitchFamily="18" charset="0"/>
              </a:rPr>
              <a:t>Развитие инфраструктуры водоснабжения и водоотведения</a:t>
            </a:r>
          </a:p>
        </p:txBody>
      </p:sp>
      <p:sp>
        <p:nvSpPr>
          <p:cNvPr id="73" name="Овал 72"/>
          <p:cNvSpPr/>
          <p:nvPr/>
        </p:nvSpPr>
        <p:spPr>
          <a:xfrm>
            <a:off x="5491601" y="3251829"/>
            <a:ext cx="880600" cy="56245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500,0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78" name="object 21"/>
          <p:cNvSpPr>
            <a:spLocks noChangeArrowheads="1"/>
          </p:cNvSpPr>
          <p:nvPr/>
        </p:nvSpPr>
        <p:spPr bwMode="auto">
          <a:xfrm>
            <a:off x="-22604" y="4932806"/>
            <a:ext cx="4518403" cy="605124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400" b="1" spc="-15" dirty="0">
                <a:latin typeface="Times New Roman"/>
                <a:cs typeface="Times New Roman"/>
              </a:rPr>
              <a:t>Техническое обслуживание газопроводов в сельской местности</a:t>
            </a:r>
            <a:endParaRPr lang="ru-RU" sz="1400" b="1" spc="-5" dirty="0">
              <a:latin typeface="Times New Roman"/>
              <a:cs typeface="Times New Roman"/>
            </a:endParaRPr>
          </a:p>
        </p:txBody>
      </p:sp>
      <p:sp>
        <p:nvSpPr>
          <p:cNvPr id="98" name="Овал 97"/>
          <p:cNvSpPr/>
          <p:nvPr/>
        </p:nvSpPr>
        <p:spPr>
          <a:xfrm>
            <a:off x="5064924" y="4813510"/>
            <a:ext cx="1235267" cy="68786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1050,0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2" name="object 18">
            <a:extLst>
              <a:ext uri="{FF2B5EF4-FFF2-40B4-BE49-F238E27FC236}">
                <a16:creationId xmlns:a16="http://schemas.microsoft.com/office/drawing/2014/main" id="{9658BE27-0533-91D9-B884-8281E1CD7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4059" y="2862033"/>
            <a:ext cx="4609081" cy="437256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ru-RU" sz="1400" b="1" dirty="0">
                <a:latin typeface="+mn-lt"/>
                <a:cs typeface="Times New Roman" panose="02020603050405020304" pitchFamily="18" charset="0"/>
              </a:rPr>
              <a:t>Тех. Обследование многоквартирных домов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66001EF0-26A2-10F2-042A-E0C135A8D145}"/>
              </a:ext>
            </a:extLst>
          </p:cNvPr>
          <p:cNvSpPr/>
          <p:nvPr/>
        </p:nvSpPr>
        <p:spPr>
          <a:xfrm>
            <a:off x="6504322" y="2783333"/>
            <a:ext cx="1024825" cy="49380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648,0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2D714A0-B47D-1F95-BC83-74AA894CDB4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706915"/>
            <a:ext cx="1093377" cy="528721"/>
          </a:xfrm>
          <a:prstGeom prst="rect">
            <a:avLst/>
          </a:prstGeom>
        </p:spPr>
      </p:pic>
      <p:sp>
        <p:nvSpPr>
          <p:cNvPr id="13" name="object 18">
            <a:extLst>
              <a:ext uri="{FF2B5EF4-FFF2-40B4-BE49-F238E27FC236}">
                <a16:creationId xmlns:a16="http://schemas.microsoft.com/office/drawing/2014/main" id="{BC57706C-F040-575C-26F0-98442583EA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6453" y="3691196"/>
            <a:ext cx="4609081" cy="545676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ru-RU" sz="1400" b="1" dirty="0"/>
              <a:t>Актуализация схем теплоснабжения время</a:t>
            </a:r>
            <a:endParaRPr lang="ru-RU" sz="14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69832699-11AA-BFE4-B217-95314112FB5A}"/>
              </a:ext>
            </a:extLst>
          </p:cNvPr>
          <p:cNvSpPr/>
          <p:nvPr/>
        </p:nvSpPr>
        <p:spPr>
          <a:xfrm>
            <a:off x="5965869" y="3707974"/>
            <a:ext cx="1024823" cy="5456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203,0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6D3DF4E3-103A-8D73-D9F0-CDD20EEC4B4F}"/>
              </a:ext>
            </a:extLst>
          </p:cNvPr>
          <p:cNvSpPr/>
          <p:nvPr/>
        </p:nvSpPr>
        <p:spPr>
          <a:xfrm>
            <a:off x="6569465" y="3299288"/>
            <a:ext cx="1000913" cy="45928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500,0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chemeClr val="tx1"/>
                </a:solidFill>
              </a:rPr>
              <a:t>2026-2027 г.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F93F598E-6A9B-B23D-8DCE-D104EEEF8997}"/>
              </a:ext>
            </a:extLst>
          </p:cNvPr>
          <p:cNvSpPr/>
          <p:nvPr/>
        </p:nvSpPr>
        <p:spPr>
          <a:xfrm>
            <a:off x="5956995" y="646112"/>
            <a:ext cx="1878014" cy="58306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4690,0 </a:t>
            </a:r>
            <a:r>
              <a:rPr lang="en-US" sz="1000" b="1" dirty="0">
                <a:solidFill>
                  <a:schemeClr val="tx1"/>
                </a:solidFill>
              </a:rPr>
              <a:t>-</a:t>
            </a:r>
            <a:r>
              <a:rPr lang="ru-RU" sz="1000" b="1" dirty="0">
                <a:solidFill>
                  <a:schemeClr val="tx1"/>
                </a:solidFill>
              </a:rPr>
              <a:t> </a:t>
            </a:r>
            <a:r>
              <a:rPr lang="en-US" sz="1000" b="1" dirty="0">
                <a:solidFill>
                  <a:schemeClr val="tx1"/>
                </a:solidFill>
              </a:rPr>
              <a:t>202</a:t>
            </a:r>
            <a:r>
              <a:rPr lang="ru-RU" sz="1000" b="1" dirty="0">
                <a:solidFill>
                  <a:schemeClr val="tx1"/>
                </a:solidFill>
              </a:rPr>
              <a:t>5г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4690,0</a:t>
            </a:r>
            <a:r>
              <a:rPr lang="ru-RU" sz="1000" b="1" dirty="0">
                <a:solidFill>
                  <a:schemeClr val="tx1"/>
                </a:solidFill>
              </a:rPr>
              <a:t>-2026-2027г </a:t>
            </a:r>
            <a:endParaRPr lang="en-US" sz="1000" b="1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1547F40D-A03E-0CBE-AA13-DC81A4DE426F}"/>
              </a:ext>
            </a:extLst>
          </p:cNvPr>
          <p:cNvSpPr/>
          <p:nvPr/>
        </p:nvSpPr>
        <p:spPr>
          <a:xfrm>
            <a:off x="5525733" y="4253650"/>
            <a:ext cx="2078776" cy="60252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1050,0</a:t>
            </a:r>
            <a:r>
              <a:rPr lang="en-US" sz="1000" dirty="0">
                <a:solidFill>
                  <a:schemeClr val="tx1"/>
                </a:solidFill>
              </a:rPr>
              <a:t>-</a:t>
            </a:r>
            <a:r>
              <a:rPr lang="ru-RU" sz="1000" dirty="0">
                <a:solidFill>
                  <a:schemeClr val="tx1"/>
                </a:solidFill>
              </a:rPr>
              <a:t> </a:t>
            </a:r>
            <a:r>
              <a:rPr lang="en-US" sz="1000" dirty="0">
                <a:solidFill>
                  <a:schemeClr val="tx1"/>
                </a:solidFill>
              </a:rPr>
              <a:t>202</a:t>
            </a:r>
            <a:r>
              <a:rPr lang="ru-RU" sz="1000" dirty="0">
                <a:solidFill>
                  <a:schemeClr val="tx1"/>
                </a:solidFill>
              </a:rPr>
              <a:t>5 г.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1050,0- </a:t>
            </a:r>
            <a:r>
              <a:rPr lang="ru-RU" sz="900" dirty="0">
                <a:solidFill>
                  <a:schemeClr val="tx1"/>
                </a:solidFill>
              </a:rPr>
              <a:t>2026 г.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1050,0- </a:t>
            </a:r>
            <a:r>
              <a:rPr lang="ru-RU" sz="900" dirty="0">
                <a:solidFill>
                  <a:schemeClr val="tx1"/>
                </a:solidFill>
              </a:rPr>
              <a:t>2027 г.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8C1537A3-38C1-CDC0-5F1C-33D305268A33}"/>
              </a:ext>
            </a:extLst>
          </p:cNvPr>
          <p:cNvCxnSpPr>
            <a:cxnSpLocks/>
          </p:cNvCxnSpPr>
          <p:nvPr/>
        </p:nvCxnSpPr>
        <p:spPr>
          <a:xfrm flipV="1">
            <a:off x="5376678" y="953074"/>
            <a:ext cx="504056" cy="37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A1D06408-B574-9ABE-DA42-653F9A4106FC}"/>
              </a:ext>
            </a:extLst>
          </p:cNvPr>
          <p:cNvCxnSpPr/>
          <p:nvPr/>
        </p:nvCxnSpPr>
        <p:spPr>
          <a:xfrm flipH="1">
            <a:off x="2380768" y="1343107"/>
            <a:ext cx="548577" cy="213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8FC4D505-E5D3-8626-3052-55C21DFAEB33}"/>
              </a:ext>
            </a:extLst>
          </p:cNvPr>
          <p:cNvCxnSpPr/>
          <p:nvPr/>
        </p:nvCxnSpPr>
        <p:spPr>
          <a:xfrm>
            <a:off x="2070100" y="4729509"/>
            <a:ext cx="0" cy="2032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70D9BD48-4035-DD29-A9A2-8A6B7B75FB68}"/>
              </a:ext>
            </a:extLst>
          </p:cNvPr>
          <p:cNvCxnSpPr>
            <a:stCxn id="57" idx="3"/>
          </p:cNvCxnSpPr>
          <p:nvPr/>
        </p:nvCxnSpPr>
        <p:spPr>
          <a:xfrm flipV="1">
            <a:off x="4584701" y="1735963"/>
            <a:ext cx="843308" cy="86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3947D6EE-D4AC-0770-9841-D52BFB0905D0}"/>
              </a:ext>
            </a:extLst>
          </p:cNvPr>
          <p:cNvCxnSpPr>
            <a:stCxn id="59" idx="3"/>
          </p:cNvCxnSpPr>
          <p:nvPr/>
        </p:nvCxnSpPr>
        <p:spPr>
          <a:xfrm flipV="1">
            <a:off x="4590497" y="2157838"/>
            <a:ext cx="1825762" cy="85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FB601760-E6DC-BAFF-E1A5-89C180FE4081}"/>
              </a:ext>
            </a:extLst>
          </p:cNvPr>
          <p:cNvCxnSpPr>
            <a:stCxn id="2" idx="3"/>
          </p:cNvCxnSpPr>
          <p:nvPr/>
        </p:nvCxnSpPr>
        <p:spPr>
          <a:xfrm flipV="1">
            <a:off x="4565022" y="3056248"/>
            <a:ext cx="1939300" cy="24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id="{55128821-5B6B-C6E9-4D9A-E73212C349C1}"/>
              </a:ext>
            </a:extLst>
          </p:cNvPr>
          <p:cNvCxnSpPr>
            <a:stCxn id="72" idx="3"/>
          </p:cNvCxnSpPr>
          <p:nvPr/>
        </p:nvCxnSpPr>
        <p:spPr>
          <a:xfrm flipV="1">
            <a:off x="4547701" y="3505203"/>
            <a:ext cx="880308" cy="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id="{2BBA21F6-2B45-9C15-10B2-D07536D29F9B}"/>
              </a:ext>
            </a:extLst>
          </p:cNvPr>
          <p:cNvCxnSpPr/>
          <p:nvPr/>
        </p:nvCxnSpPr>
        <p:spPr>
          <a:xfrm>
            <a:off x="6372201" y="3505203"/>
            <a:ext cx="1587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0494098E-78EB-5C7E-8C06-912D31229AA9}"/>
              </a:ext>
            </a:extLst>
          </p:cNvPr>
          <p:cNvCxnSpPr>
            <a:stCxn id="13" idx="3"/>
          </p:cNvCxnSpPr>
          <p:nvPr/>
        </p:nvCxnSpPr>
        <p:spPr>
          <a:xfrm>
            <a:off x="4542628" y="3964034"/>
            <a:ext cx="1333184" cy="16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 стрелкой 73">
            <a:extLst>
              <a:ext uri="{FF2B5EF4-FFF2-40B4-BE49-F238E27FC236}">
                <a16:creationId xmlns:a16="http://schemas.microsoft.com/office/drawing/2014/main" id="{FF0D02AE-E74B-78D6-12DC-8ED323891C3B}"/>
              </a:ext>
            </a:extLst>
          </p:cNvPr>
          <p:cNvCxnSpPr>
            <a:stCxn id="19468" idx="3"/>
          </p:cNvCxnSpPr>
          <p:nvPr/>
        </p:nvCxnSpPr>
        <p:spPr>
          <a:xfrm flipV="1">
            <a:off x="4539873" y="4449763"/>
            <a:ext cx="931719" cy="2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Прямая со стрелкой 75">
            <a:extLst>
              <a:ext uri="{FF2B5EF4-FFF2-40B4-BE49-F238E27FC236}">
                <a16:creationId xmlns:a16="http://schemas.microsoft.com/office/drawing/2014/main" id="{DEDFDBA8-1E71-4163-C0F5-7DEE1008BF19}"/>
              </a:ext>
            </a:extLst>
          </p:cNvPr>
          <p:cNvCxnSpPr>
            <a:stCxn id="78" idx="3"/>
          </p:cNvCxnSpPr>
          <p:nvPr/>
        </p:nvCxnSpPr>
        <p:spPr>
          <a:xfrm flipV="1">
            <a:off x="4495799" y="5229200"/>
            <a:ext cx="569125" cy="6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Прямая со стрелкой 78">
            <a:extLst>
              <a:ext uri="{FF2B5EF4-FFF2-40B4-BE49-F238E27FC236}">
                <a16:creationId xmlns:a16="http://schemas.microsoft.com/office/drawing/2014/main" id="{063E14D7-9B14-1D1E-FBCB-321CB4943E39}"/>
              </a:ext>
            </a:extLst>
          </p:cNvPr>
          <p:cNvCxnSpPr>
            <a:cxnSpLocks/>
            <a:stCxn id="64" idx="3"/>
          </p:cNvCxnSpPr>
          <p:nvPr/>
        </p:nvCxnSpPr>
        <p:spPr>
          <a:xfrm flipV="1">
            <a:off x="4572001" y="2674130"/>
            <a:ext cx="897021" cy="25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Прямая со стрелкой 100">
            <a:extLst>
              <a:ext uri="{FF2B5EF4-FFF2-40B4-BE49-F238E27FC236}">
                <a16:creationId xmlns:a16="http://schemas.microsoft.com/office/drawing/2014/main" id="{BC4EAF5F-8223-9D72-E7E1-7D84F1210883}"/>
              </a:ext>
            </a:extLst>
          </p:cNvPr>
          <p:cNvCxnSpPr/>
          <p:nvPr/>
        </p:nvCxnSpPr>
        <p:spPr>
          <a:xfrm>
            <a:off x="5469022" y="6358089"/>
            <a:ext cx="398363" cy="2006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Прямая со стрелкой 116">
            <a:extLst>
              <a:ext uri="{FF2B5EF4-FFF2-40B4-BE49-F238E27FC236}">
                <a16:creationId xmlns:a16="http://schemas.microsoft.com/office/drawing/2014/main" id="{7BA11F33-C0FC-83FA-49AC-0B9EFFC99021}"/>
              </a:ext>
            </a:extLst>
          </p:cNvPr>
          <p:cNvCxnSpPr/>
          <p:nvPr/>
        </p:nvCxnSpPr>
        <p:spPr>
          <a:xfrm>
            <a:off x="7528684" y="6338448"/>
            <a:ext cx="427229" cy="203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Прямая со стрелкой 122">
            <a:extLst>
              <a:ext uri="{FF2B5EF4-FFF2-40B4-BE49-F238E27FC236}">
                <a16:creationId xmlns:a16="http://schemas.microsoft.com/office/drawing/2014/main" id="{443A1A3A-92DC-84AE-F74F-6B7E152B2F5D}"/>
              </a:ext>
            </a:extLst>
          </p:cNvPr>
          <p:cNvCxnSpPr/>
          <p:nvPr/>
        </p:nvCxnSpPr>
        <p:spPr>
          <a:xfrm>
            <a:off x="3291108" y="6358089"/>
            <a:ext cx="344788" cy="2006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2678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Овал 106"/>
          <p:cNvSpPr/>
          <p:nvPr/>
        </p:nvSpPr>
        <p:spPr>
          <a:xfrm>
            <a:off x="5555606" y="1952556"/>
            <a:ext cx="1470976" cy="438872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20485" name="object 2"/>
          <p:cNvSpPr>
            <a:spLocks noChangeArrowheads="1"/>
          </p:cNvSpPr>
          <p:nvPr/>
        </p:nvSpPr>
        <p:spPr bwMode="auto">
          <a:xfrm>
            <a:off x="0" y="-39708"/>
            <a:ext cx="9189496" cy="689770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6" name="object 4"/>
          <p:cNvSpPr>
            <a:spLocks noChangeArrowheads="1"/>
          </p:cNvSpPr>
          <p:nvPr/>
        </p:nvSpPr>
        <p:spPr bwMode="auto">
          <a:xfrm>
            <a:off x="5961063" y="0"/>
            <a:ext cx="790575" cy="10747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-1272402" y="216050"/>
            <a:ext cx="9933802" cy="608372"/>
          </a:xfrm>
        </p:spPr>
        <p:txBody>
          <a:bodyPr wrap="square" lIns="0" tIns="114808" rIns="0" bIns="0" rtlCol="0">
            <a:spAutoFit/>
          </a:bodyPr>
          <a:lstStyle/>
          <a:p>
            <a:pPr marL="2978150" algn="l" eaLnBrk="1" fontAlgn="auto" hangingPunct="1">
              <a:spcAft>
                <a:spcPts val="0"/>
              </a:spcAft>
              <a:defRPr/>
            </a:pPr>
            <a:r>
              <a:rPr sz="3200" b="1" spc="-15" dirty="0">
                <a:solidFill>
                  <a:schemeClr val="bg1"/>
                </a:solidFill>
              </a:rPr>
              <a:t>О</a:t>
            </a:r>
            <a:r>
              <a:rPr lang="ru-RU" sz="3200" b="1" spc="-15" dirty="0" err="1">
                <a:solidFill>
                  <a:schemeClr val="bg1"/>
                </a:solidFill>
              </a:rPr>
              <a:t>храна</a:t>
            </a:r>
            <a:r>
              <a:rPr lang="ru-RU" sz="3200" b="1" spc="-15" dirty="0">
                <a:solidFill>
                  <a:schemeClr val="bg1"/>
                </a:solidFill>
              </a:rPr>
              <a:t> окружающей среды, тыс. руб.</a:t>
            </a:r>
            <a:endParaRPr sz="3200" b="1" dirty="0">
              <a:solidFill>
                <a:schemeClr val="bg1"/>
              </a:solidFill>
            </a:endParaRPr>
          </a:p>
        </p:txBody>
      </p:sp>
      <p:sp>
        <p:nvSpPr>
          <p:cNvPr id="20488" name="object 32"/>
          <p:cNvSpPr>
            <a:spLocks noChangeArrowheads="1"/>
          </p:cNvSpPr>
          <p:nvPr/>
        </p:nvSpPr>
        <p:spPr bwMode="auto">
          <a:xfrm>
            <a:off x="3805238" y="3297238"/>
            <a:ext cx="481012" cy="6810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1" name="object 40"/>
          <p:cNvSpPr>
            <a:spLocks noChangeArrowheads="1"/>
          </p:cNvSpPr>
          <p:nvPr/>
        </p:nvSpPr>
        <p:spPr bwMode="auto">
          <a:xfrm>
            <a:off x="1581150" y="5141913"/>
            <a:ext cx="317500" cy="44291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3" name="object 44"/>
          <p:cNvSpPr>
            <a:spLocks noChangeArrowheads="1"/>
          </p:cNvSpPr>
          <p:nvPr/>
        </p:nvSpPr>
        <p:spPr bwMode="auto">
          <a:xfrm>
            <a:off x="1968500" y="5554663"/>
            <a:ext cx="276225" cy="38417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4" name="object 48"/>
          <p:cNvSpPr>
            <a:spLocks noChangeArrowheads="1"/>
          </p:cNvSpPr>
          <p:nvPr/>
        </p:nvSpPr>
        <p:spPr bwMode="auto">
          <a:xfrm>
            <a:off x="4573588" y="5200650"/>
            <a:ext cx="1482725" cy="39052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5" name="object 51"/>
          <p:cNvSpPr>
            <a:spLocks noChangeArrowheads="1"/>
          </p:cNvSpPr>
          <p:nvPr/>
        </p:nvSpPr>
        <p:spPr bwMode="auto">
          <a:xfrm>
            <a:off x="4965700" y="5581650"/>
            <a:ext cx="274638" cy="38417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6" name="object 58"/>
          <p:cNvSpPr>
            <a:spLocks noChangeArrowheads="1"/>
          </p:cNvSpPr>
          <p:nvPr/>
        </p:nvSpPr>
        <p:spPr bwMode="auto">
          <a:xfrm>
            <a:off x="7758113" y="6108700"/>
            <a:ext cx="374650" cy="525463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7" name="object 59"/>
          <p:cNvSpPr>
            <a:spLocks noChangeArrowheads="1"/>
          </p:cNvSpPr>
          <p:nvPr/>
        </p:nvSpPr>
        <p:spPr bwMode="auto">
          <a:xfrm>
            <a:off x="7812088" y="6108700"/>
            <a:ext cx="377825" cy="52546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8" name="object 62"/>
          <p:cNvSpPr>
            <a:spLocks noChangeArrowheads="1"/>
          </p:cNvSpPr>
          <p:nvPr/>
        </p:nvSpPr>
        <p:spPr bwMode="auto">
          <a:xfrm>
            <a:off x="7861300" y="6450013"/>
            <a:ext cx="247650" cy="347662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9" name="object 65"/>
          <p:cNvSpPr>
            <a:spLocks noChangeArrowheads="1"/>
          </p:cNvSpPr>
          <p:nvPr/>
        </p:nvSpPr>
        <p:spPr bwMode="auto">
          <a:xfrm>
            <a:off x="4819650" y="6110288"/>
            <a:ext cx="371475" cy="525462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0" name="object 66"/>
          <p:cNvSpPr>
            <a:spLocks noChangeArrowheads="1"/>
          </p:cNvSpPr>
          <p:nvPr/>
        </p:nvSpPr>
        <p:spPr bwMode="auto">
          <a:xfrm>
            <a:off x="4800600" y="6096000"/>
            <a:ext cx="377825" cy="52546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1" name="object 69"/>
          <p:cNvSpPr>
            <a:spLocks noChangeArrowheads="1"/>
          </p:cNvSpPr>
          <p:nvPr/>
        </p:nvSpPr>
        <p:spPr bwMode="auto">
          <a:xfrm>
            <a:off x="4819650" y="6453188"/>
            <a:ext cx="247650" cy="347662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3" name="object 72"/>
          <p:cNvSpPr>
            <a:spLocks noChangeArrowheads="1"/>
          </p:cNvSpPr>
          <p:nvPr/>
        </p:nvSpPr>
        <p:spPr bwMode="auto">
          <a:xfrm>
            <a:off x="1895475" y="5857875"/>
            <a:ext cx="636588" cy="900113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4" name="object 75"/>
          <p:cNvSpPr>
            <a:spLocks noChangeArrowheads="1"/>
          </p:cNvSpPr>
          <p:nvPr/>
        </p:nvSpPr>
        <p:spPr bwMode="auto">
          <a:xfrm>
            <a:off x="1905000" y="6423025"/>
            <a:ext cx="247650" cy="347663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5" name="object 81"/>
          <p:cNvSpPr txBox="1">
            <a:spLocks noChangeArrowheads="1"/>
          </p:cNvSpPr>
          <p:nvPr/>
        </p:nvSpPr>
        <p:spPr bwMode="auto">
          <a:xfrm>
            <a:off x="2325688" y="5799138"/>
            <a:ext cx="5413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4 83</a:t>
            </a:r>
            <a:endParaRPr lang="ru-RU" alt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06" name="object 91"/>
          <p:cNvSpPr>
            <a:spLocks noChangeArrowheads="1"/>
          </p:cNvSpPr>
          <p:nvPr/>
        </p:nvSpPr>
        <p:spPr bwMode="auto">
          <a:xfrm>
            <a:off x="5616575" y="6043613"/>
            <a:ext cx="227013" cy="317500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7" name="object 96"/>
          <p:cNvSpPr>
            <a:spLocks noChangeArrowheads="1"/>
          </p:cNvSpPr>
          <p:nvPr/>
        </p:nvSpPr>
        <p:spPr bwMode="auto">
          <a:xfrm>
            <a:off x="8661400" y="6026150"/>
            <a:ext cx="227013" cy="317500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20509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05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0" name="object 14"/>
          <p:cNvSpPr>
            <a:spLocks noChangeArrowheads="1"/>
          </p:cNvSpPr>
          <p:nvPr/>
        </p:nvSpPr>
        <p:spPr bwMode="auto">
          <a:xfrm>
            <a:off x="82124" y="2380849"/>
            <a:ext cx="9010990" cy="1784163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Р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аздел включает расходы на выявление объектов накопленного вреда окружающей среде и организацию               ликвидации накопленного вреда окружающей среде в случае наличия на территории Старорусского 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муниципального района объектов накопленного вреда окружающей среде, а в случае их отсутствия - на иные мероприятия по   предотвращению и (или) снижению негативного воздействия хозяйственной и иной  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 на окружающую среду, сохранению и восстановлению природной среды, рациональному 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использованию и воспроизводству природных ресурсов, обеспечению экологической безопасности.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6715321" y="1939268"/>
            <a:ext cx="64633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cs typeface="+mn-cs"/>
              </a:rPr>
              <a:t>0,3%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8521368" y="1942563"/>
            <a:ext cx="668128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cs typeface="+mn-cs"/>
              </a:rPr>
              <a:t>0,2%</a:t>
            </a:r>
          </a:p>
        </p:txBody>
      </p:sp>
      <p:sp>
        <p:nvSpPr>
          <p:cNvPr id="73" name="Овал 72"/>
          <p:cNvSpPr/>
          <p:nvPr/>
        </p:nvSpPr>
        <p:spPr>
          <a:xfrm>
            <a:off x="556872" y="1415658"/>
            <a:ext cx="1470976" cy="54002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ВСЕГО:</a:t>
            </a: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2342844" y="1328397"/>
            <a:ext cx="1684245" cy="6473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2911,0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4422996" y="1952556"/>
            <a:ext cx="64633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cs typeface="+mn-cs"/>
              </a:rPr>
              <a:t>0,2%</a:t>
            </a:r>
          </a:p>
        </p:txBody>
      </p:sp>
      <p:sp>
        <p:nvSpPr>
          <p:cNvPr id="76" name="Овал 75"/>
          <p:cNvSpPr/>
          <p:nvPr/>
        </p:nvSpPr>
        <p:spPr>
          <a:xfrm>
            <a:off x="4932040" y="1260971"/>
            <a:ext cx="1503263" cy="6473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3216,0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2026</a:t>
            </a:r>
          </a:p>
        </p:txBody>
      </p:sp>
      <p:sp>
        <p:nvSpPr>
          <p:cNvPr id="77" name="Овал 76"/>
          <p:cNvSpPr/>
          <p:nvPr/>
        </p:nvSpPr>
        <p:spPr>
          <a:xfrm>
            <a:off x="7083865" y="1300327"/>
            <a:ext cx="1503263" cy="6473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3022,0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2027</a:t>
            </a:r>
          </a:p>
        </p:txBody>
      </p:sp>
      <p:cxnSp>
        <p:nvCxnSpPr>
          <p:cNvPr id="78" name="Прямая со стрелкой 77"/>
          <p:cNvCxnSpPr/>
          <p:nvPr/>
        </p:nvCxnSpPr>
        <p:spPr>
          <a:xfrm>
            <a:off x="4138482" y="1785301"/>
            <a:ext cx="238989" cy="74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>
            <a:off x="6593199" y="1807117"/>
            <a:ext cx="238989" cy="74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>
            <a:off x="8661400" y="1822551"/>
            <a:ext cx="238989" cy="74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F53F21E-C89B-68CA-0BAB-F1E7BBEA851E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98" y="4165012"/>
            <a:ext cx="3982413" cy="255188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C98BCCF-314A-5137-81BA-2B1124BFD042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242" y="4165013"/>
            <a:ext cx="4078745" cy="255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9996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Овал 106"/>
          <p:cNvSpPr/>
          <p:nvPr/>
        </p:nvSpPr>
        <p:spPr>
          <a:xfrm>
            <a:off x="5555606" y="1952556"/>
            <a:ext cx="1470976" cy="438872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20485" name="object 2"/>
          <p:cNvSpPr>
            <a:spLocks noChangeArrowheads="1"/>
          </p:cNvSpPr>
          <p:nvPr/>
        </p:nvSpPr>
        <p:spPr bwMode="auto">
          <a:xfrm>
            <a:off x="18230" y="-22415"/>
            <a:ext cx="9144000" cy="691352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6" name="object 4"/>
          <p:cNvSpPr>
            <a:spLocks noChangeArrowheads="1"/>
          </p:cNvSpPr>
          <p:nvPr/>
        </p:nvSpPr>
        <p:spPr bwMode="auto">
          <a:xfrm>
            <a:off x="5961063" y="0"/>
            <a:ext cx="790575" cy="107473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-828675" y="-74613"/>
            <a:ext cx="8229600" cy="731838"/>
          </a:xfrm>
        </p:spPr>
        <p:txBody>
          <a:bodyPr lIns="0" tIns="114808" rIns="0" bIns="0" rtlCol="0">
            <a:spAutoFit/>
          </a:bodyPr>
          <a:lstStyle/>
          <a:p>
            <a:pPr marL="2978150" algn="l" eaLnBrk="1" fontAlgn="auto" hangingPunct="1">
              <a:spcAft>
                <a:spcPts val="0"/>
              </a:spcAft>
              <a:defRPr/>
            </a:pPr>
            <a:r>
              <a:rPr sz="4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Образование</a:t>
            </a:r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тыс. руб.</a:t>
            </a:r>
            <a:endParaRPr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488" name="object 32"/>
          <p:cNvSpPr>
            <a:spLocks noChangeArrowheads="1"/>
          </p:cNvSpPr>
          <p:nvPr/>
        </p:nvSpPr>
        <p:spPr bwMode="auto">
          <a:xfrm>
            <a:off x="3805238" y="3297238"/>
            <a:ext cx="481012" cy="68103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1" name="object 40"/>
          <p:cNvSpPr>
            <a:spLocks noChangeArrowheads="1"/>
          </p:cNvSpPr>
          <p:nvPr/>
        </p:nvSpPr>
        <p:spPr bwMode="auto">
          <a:xfrm>
            <a:off x="1581150" y="5141913"/>
            <a:ext cx="317500" cy="442912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3" name="object 44"/>
          <p:cNvSpPr>
            <a:spLocks noChangeArrowheads="1"/>
          </p:cNvSpPr>
          <p:nvPr/>
        </p:nvSpPr>
        <p:spPr bwMode="auto">
          <a:xfrm>
            <a:off x="1968500" y="5554663"/>
            <a:ext cx="276225" cy="3841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5" name="object 51"/>
          <p:cNvSpPr>
            <a:spLocks noChangeArrowheads="1"/>
          </p:cNvSpPr>
          <p:nvPr/>
        </p:nvSpPr>
        <p:spPr bwMode="auto">
          <a:xfrm>
            <a:off x="4965700" y="5581650"/>
            <a:ext cx="274638" cy="3841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6" name="object 58"/>
          <p:cNvSpPr>
            <a:spLocks noChangeArrowheads="1"/>
          </p:cNvSpPr>
          <p:nvPr/>
        </p:nvSpPr>
        <p:spPr bwMode="auto">
          <a:xfrm>
            <a:off x="7758113" y="6108700"/>
            <a:ext cx="374650" cy="525463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7" name="object 59"/>
          <p:cNvSpPr>
            <a:spLocks noChangeArrowheads="1"/>
          </p:cNvSpPr>
          <p:nvPr/>
        </p:nvSpPr>
        <p:spPr bwMode="auto">
          <a:xfrm>
            <a:off x="7812088" y="6108700"/>
            <a:ext cx="377825" cy="52546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8" name="object 62"/>
          <p:cNvSpPr>
            <a:spLocks noChangeArrowheads="1"/>
          </p:cNvSpPr>
          <p:nvPr/>
        </p:nvSpPr>
        <p:spPr bwMode="auto">
          <a:xfrm>
            <a:off x="7861300" y="6450013"/>
            <a:ext cx="247650" cy="347662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9" name="object 65"/>
          <p:cNvSpPr>
            <a:spLocks noChangeArrowheads="1"/>
          </p:cNvSpPr>
          <p:nvPr/>
        </p:nvSpPr>
        <p:spPr bwMode="auto">
          <a:xfrm>
            <a:off x="4819650" y="6110288"/>
            <a:ext cx="371475" cy="525462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0" name="object 66"/>
          <p:cNvSpPr>
            <a:spLocks noChangeArrowheads="1"/>
          </p:cNvSpPr>
          <p:nvPr/>
        </p:nvSpPr>
        <p:spPr bwMode="auto">
          <a:xfrm>
            <a:off x="4800600" y="6096000"/>
            <a:ext cx="377825" cy="52546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1" name="object 69"/>
          <p:cNvSpPr>
            <a:spLocks noChangeArrowheads="1"/>
          </p:cNvSpPr>
          <p:nvPr/>
        </p:nvSpPr>
        <p:spPr bwMode="auto">
          <a:xfrm>
            <a:off x="4819650" y="6453188"/>
            <a:ext cx="247650" cy="347662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3" name="object 72"/>
          <p:cNvSpPr>
            <a:spLocks noChangeArrowheads="1"/>
          </p:cNvSpPr>
          <p:nvPr/>
        </p:nvSpPr>
        <p:spPr bwMode="auto">
          <a:xfrm>
            <a:off x="1895475" y="5857875"/>
            <a:ext cx="636588" cy="900113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4" name="object 75"/>
          <p:cNvSpPr>
            <a:spLocks noChangeArrowheads="1"/>
          </p:cNvSpPr>
          <p:nvPr/>
        </p:nvSpPr>
        <p:spPr bwMode="auto">
          <a:xfrm>
            <a:off x="1905000" y="6423025"/>
            <a:ext cx="247650" cy="347663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5" name="object 81"/>
          <p:cNvSpPr txBox="1">
            <a:spLocks noChangeArrowheads="1"/>
          </p:cNvSpPr>
          <p:nvPr/>
        </p:nvSpPr>
        <p:spPr bwMode="auto">
          <a:xfrm>
            <a:off x="2325688" y="5799138"/>
            <a:ext cx="5413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4 83</a:t>
            </a:r>
            <a:endParaRPr lang="ru-RU" alt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06" name="object 91"/>
          <p:cNvSpPr>
            <a:spLocks noChangeArrowheads="1"/>
          </p:cNvSpPr>
          <p:nvPr/>
        </p:nvSpPr>
        <p:spPr bwMode="auto">
          <a:xfrm>
            <a:off x="5616575" y="6043613"/>
            <a:ext cx="227013" cy="317500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7" name="object 96"/>
          <p:cNvSpPr>
            <a:spLocks noChangeArrowheads="1"/>
          </p:cNvSpPr>
          <p:nvPr/>
        </p:nvSpPr>
        <p:spPr bwMode="auto">
          <a:xfrm>
            <a:off x="8661400" y="6026150"/>
            <a:ext cx="227013" cy="317500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20509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05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0" name="object 14"/>
          <p:cNvSpPr>
            <a:spLocks noChangeArrowheads="1"/>
          </p:cNvSpPr>
          <p:nvPr/>
        </p:nvSpPr>
        <p:spPr bwMode="auto">
          <a:xfrm>
            <a:off x="39916" y="1403972"/>
            <a:ext cx="5774364" cy="35652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МП «Развитие образования и молодежной политики»</a:t>
            </a:r>
          </a:p>
        </p:txBody>
      </p:sp>
      <p:sp>
        <p:nvSpPr>
          <p:cNvPr id="20512" name="object 21"/>
          <p:cNvSpPr>
            <a:spLocks noChangeArrowheads="1"/>
          </p:cNvSpPr>
          <p:nvPr/>
        </p:nvSpPr>
        <p:spPr bwMode="auto">
          <a:xfrm>
            <a:off x="-7224" y="4358173"/>
            <a:ext cx="5610868" cy="37834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МП «Развитие культуры»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6477757" y="1068823"/>
            <a:ext cx="7731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+mn-cs"/>
              </a:rPr>
              <a:t>61,1%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8604448" y="1036665"/>
            <a:ext cx="6844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+mn-cs"/>
              </a:rPr>
              <a:t>61,9%</a:t>
            </a:r>
          </a:p>
        </p:txBody>
      </p:sp>
      <p:sp>
        <p:nvSpPr>
          <p:cNvPr id="60" name="object 21"/>
          <p:cNvSpPr>
            <a:spLocks noChangeArrowheads="1"/>
          </p:cNvSpPr>
          <p:nvPr/>
        </p:nvSpPr>
        <p:spPr bwMode="auto">
          <a:xfrm>
            <a:off x="-7224" y="4708920"/>
            <a:ext cx="5604502" cy="39612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alt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МП «Развитие физической культуры и спорта»</a:t>
            </a:r>
          </a:p>
        </p:txBody>
      </p:sp>
      <p:sp>
        <p:nvSpPr>
          <p:cNvPr id="64" name="object 21"/>
          <p:cNvSpPr>
            <a:spLocks noChangeArrowheads="1"/>
          </p:cNvSpPr>
          <p:nvPr/>
        </p:nvSpPr>
        <p:spPr bwMode="auto">
          <a:xfrm>
            <a:off x="-14447" y="5520864"/>
            <a:ext cx="5594510" cy="50528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МП «Профилактика правонарушений, 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терроризма и экстремизма»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Овал 67"/>
          <p:cNvSpPr/>
          <p:nvPr/>
        </p:nvSpPr>
        <p:spPr>
          <a:xfrm>
            <a:off x="5887897" y="4736518"/>
            <a:ext cx="1127681" cy="480138"/>
          </a:xfrm>
          <a:prstGeom prst="ellipse">
            <a:avLst/>
          </a:prstGeom>
          <a:solidFill>
            <a:schemeClr val="accent6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3138,9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2025-2027</a:t>
            </a:r>
          </a:p>
        </p:txBody>
      </p:sp>
      <p:sp>
        <p:nvSpPr>
          <p:cNvPr id="71" name="Овал 70"/>
          <p:cNvSpPr/>
          <p:nvPr/>
        </p:nvSpPr>
        <p:spPr>
          <a:xfrm>
            <a:off x="5794801" y="4200231"/>
            <a:ext cx="1338168" cy="57360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30844,6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2025-2027</a:t>
            </a:r>
          </a:p>
        </p:txBody>
      </p:sp>
      <p:sp>
        <p:nvSpPr>
          <p:cNvPr id="73" name="Овал 72"/>
          <p:cNvSpPr/>
          <p:nvPr/>
        </p:nvSpPr>
        <p:spPr>
          <a:xfrm>
            <a:off x="952746" y="514352"/>
            <a:ext cx="1315636" cy="6547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ВСЕГО:</a:t>
            </a: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2347041" y="673950"/>
            <a:ext cx="1698115" cy="59643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1013554,3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4153837" y="986423"/>
            <a:ext cx="7633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+mn-cs"/>
              </a:rPr>
              <a:t>63,4%</a:t>
            </a:r>
          </a:p>
        </p:txBody>
      </p:sp>
      <p:sp>
        <p:nvSpPr>
          <p:cNvPr id="76" name="Овал 75"/>
          <p:cNvSpPr/>
          <p:nvPr/>
        </p:nvSpPr>
        <p:spPr>
          <a:xfrm>
            <a:off x="4800600" y="644129"/>
            <a:ext cx="1576924" cy="6409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781458,5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2026</a:t>
            </a:r>
          </a:p>
        </p:txBody>
      </p:sp>
      <p:sp>
        <p:nvSpPr>
          <p:cNvPr id="77" name="Овал 76"/>
          <p:cNvSpPr/>
          <p:nvPr/>
        </p:nvSpPr>
        <p:spPr>
          <a:xfrm>
            <a:off x="7132969" y="598505"/>
            <a:ext cx="1528431" cy="6200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781459,5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2027</a:t>
            </a:r>
          </a:p>
        </p:txBody>
      </p:sp>
      <p:sp>
        <p:nvSpPr>
          <p:cNvPr id="72" name="object 21"/>
          <p:cNvSpPr>
            <a:spLocks noChangeArrowheads="1"/>
          </p:cNvSpPr>
          <p:nvPr/>
        </p:nvSpPr>
        <p:spPr bwMode="auto">
          <a:xfrm>
            <a:off x="0" y="5055936"/>
            <a:ext cx="5603644" cy="4838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МП «Развитие системы муниципальной службы и деятельности органов местного самоуправления»</a:t>
            </a:r>
          </a:p>
        </p:txBody>
      </p:sp>
      <p:sp>
        <p:nvSpPr>
          <p:cNvPr id="82" name="Овал 81"/>
          <p:cNvSpPr/>
          <p:nvPr/>
        </p:nvSpPr>
        <p:spPr>
          <a:xfrm>
            <a:off x="5922645" y="5197026"/>
            <a:ext cx="1324522" cy="60056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66,8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2025-2027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6786649B-1EF4-BCF1-73CD-978F960876E5}"/>
              </a:ext>
            </a:extLst>
          </p:cNvPr>
          <p:cNvSpPr/>
          <p:nvPr/>
        </p:nvSpPr>
        <p:spPr>
          <a:xfrm>
            <a:off x="7311467" y="5547382"/>
            <a:ext cx="1651028" cy="60056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10268,8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2025-2027</a:t>
            </a:r>
            <a:r>
              <a:rPr lang="ru-RU" sz="11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object 21">
            <a:extLst>
              <a:ext uri="{FF2B5EF4-FFF2-40B4-BE49-F238E27FC236}">
                <a16:creationId xmlns:a16="http://schemas.microsoft.com/office/drawing/2014/main" id="{FCC5955D-CADD-B657-247D-8D80CA2DED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62700"/>
            <a:ext cx="5580062" cy="57467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МП «Развитие  молодежной политики»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2E1D1E29-66C6-10C6-3CC5-A214E9E76C88}"/>
              </a:ext>
            </a:extLst>
          </p:cNvPr>
          <p:cNvSpPr/>
          <p:nvPr/>
        </p:nvSpPr>
        <p:spPr>
          <a:xfrm>
            <a:off x="5804240" y="6309025"/>
            <a:ext cx="1109321" cy="55587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17057,0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8ED8CAE2-6707-A7C6-6DD1-80ABADF59997}"/>
              </a:ext>
            </a:extLst>
          </p:cNvPr>
          <p:cNvSpPr/>
          <p:nvPr/>
        </p:nvSpPr>
        <p:spPr>
          <a:xfrm>
            <a:off x="6922481" y="6361113"/>
            <a:ext cx="1149858" cy="5173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17056,9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2026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5D3E3251-EA50-4519-09F3-3E428630D818}"/>
              </a:ext>
            </a:extLst>
          </p:cNvPr>
          <p:cNvSpPr/>
          <p:nvPr/>
        </p:nvSpPr>
        <p:spPr>
          <a:xfrm>
            <a:off x="8079374" y="6343648"/>
            <a:ext cx="1109321" cy="54745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17057,0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2027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1FEEFD60-2C46-12E1-EFAB-BD5E0E15F78E}"/>
              </a:ext>
            </a:extLst>
          </p:cNvPr>
          <p:cNvCxnSpPr>
            <a:cxnSpLocks/>
          </p:cNvCxnSpPr>
          <p:nvPr/>
        </p:nvCxnSpPr>
        <p:spPr>
          <a:xfrm>
            <a:off x="3937449" y="1105700"/>
            <a:ext cx="240403" cy="164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20ED710B-9604-80B7-1386-154728A6CAAD}"/>
              </a:ext>
            </a:extLst>
          </p:cNvPr>
          <p:cNvCxnSpPr>
            <a:cxnSpLocks/>
            <a:stCxn id="20486" idx="2"/>
          </p:cNvCxnSpPr>
          <p:nvPr/>
        </p:nvCxnSpPr>
        <p:spPr>
          <a:xfrm>
            <a:off x="6356351" y="1074738"/>
            <a:ext cx="201255" cy="94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2E9B2408-DBF1-6CBB-571B-4672E3A5F484}"/>
              </a:ext>
            </a:extLst>
          </p:cNvPr>
          <p:cNvCxnSpPr>
            <a:cxnSpLocks/>
          </p:cNvCxnSpPr>
          <p:nvPr/>
        </p:nvCxnSpPr>
        <p:spPr>
          <a:xfrm>
            <a:off x="8634034" y="998234"/>
            <a:ext cx="137864" cy="105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Блок-схема: альтернативный процесс 6">
            <a:extLst>
              <a:ext uri="{FF2B5EF4-FFF2-40B4-BE49-F238E27FC236}">
                <a16:creationId xmlns:a16="http://schemas.microsoft.com/office/drawing/2014/main" id="{088E915A-8DFC-4D6E-B211-87E71698318B}"/>
              </a:ext>
            </a:extLst>
          </p:cNvPr>
          <p:cNvSpPr/>
          <p:nvPr/>
        </p:nvSpPr>
        <p:spPr>
          <a:xfrm>
            <a:off x="20436" y="1970633"/>
            <a:ext cx="1990595" cy="1326605"/>
          </a:xfrm>
          <a:prstGeom prst="flowChartAlternateProcess">
            <a:avLst/>
          </a:prstGeom>
          <a:solidFill>
            <a:srgbClr val="00B05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структурных подразделений школ и 7 их филиалов, </a:t>
            </a:r>
          </a:p>
          <a:p>
            <a:pPr algn="ctr"/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дошкольные группы школ</a:t>
            </a:r>
          </a:p>
          <a:p>
            <a:pPr algn="ctr"/>
            <a:r>
              <a:rPr lang="ru-RU" b="1" dirty="0"/>
              <a:t>305390,9</a:t>
            </a:r>
          </a:p>
          <a:p>
            <a:pPr algn="ctr"/>
            <a:r>
              <a:rPr lang="ru-RU" sz="1100" dirty="0"/>
              <a:t>2025-2027г</a:t>
            </a:r>
          </a:p>
          <a:p>
            <a:pPr algn="ctr"/>
            <a:endParaRPr lang="ru-RU" sz="1400" b="1" dirty="0"/>
          </a:p>
        </p:txBody>
      </p:sp>
      <p:sp>
        <p:nvSpPr>
          <p:cNvPr id="10" name="Блок-схема: альтернативный процесс 9">
            <a:extLst>
              <a:ext uri="{FF2B5EF4-FFF2-40B4-BE49-F238E27FC236}">
                <a16:creationId xmlns:a16="http://schemas.microsoft.com/office/drawing/2014/main" id="{7343CEC2-E8E8-E947-FD12-3E2B3482D804}"/>
              </a:ext>
            </a:extLst>
          </p:cNvPr>
          <p:cNvSpPr/>
          <p:nvPr/>
        </p:nvSpPr>
        <p:spPr>
          <a:xfrm>
            <a:off x="2660711" y="1972678"/>
            <a:ext cx="2579627" cy="1307834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Обеспечение деятельности общеобразовательных организаций (7 школ и 4 их филиалов)</a:t>
            </a:r>
          </a:p>
          <a:p>
            <a:pPr algn="ctr"/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</a:rPr>
              <a:t>420001,6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-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2025 г.</a:t>
            </a:r>
          </a:p>
          <a:p>
            <a:pPr algn="ctr"/>
            <a:r>
              <a:rPr lang="ru-RU" b="1" dirty="0">
                <a:solidFill>
                  <a:srgbClr val="000000"/>
                </a:solidFill>
              </a:rPr>
              <a:t>356457,6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2026 г.</a:t>
            </a:r>
          </a:p>
          <a:p>
            <a:pPr algn="ctr"/>
            <a:r>
              <a:rPr lang="ru-RU" b="1" dirty="0">
                <a:solidFill>
                  <a:srgbClr val="000000"/>
                </a:solidFill>
              </a:rPr>
              <a:t>356457,6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-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2027 г.</a:t>
            </a:r>
            <a:endParaRPr lang="ru-RU" sz="1100" dirty="0"/>
          </a:p>
        </p:txBody>
      </p:sp>
      <p:sp>
        <p:nvSpPr>
          <p:cNvPr id="13" name="Блок-схема: альтернативный процесс 12">
            <a:extLst>
              <a:ext uri="{FF2B5EF4-FFF2-40B4-BE49-F238E27FC236}">
                <a16:creationId xmlns:a16="http://schemas.microsoft.com/office/drawing/2014/main" id="{C384944B-6DE6-9DBC-BEC8-4357B4925100}"/>
              </a:ext>
            </a:extLst>
          </p:cNvPr>
          <p:cNvSpPr/>
          <p:nvPr/>
        </p:nvSpPr>
        <p:spPr>
          <a:xfrm>
            <a:off x="5351616" y="1939888"/>
            <a:ext cx="1781353" cy="1340624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деятельности центра детского творчества</a:t>
            </a:r>
          </a:p>
          <a:p>
            <a:pPr algn="ctr"/>
            <a:r>
              <a:rPr lang="ru-RU" b="1" dirty="0">
                <a:solidFill>
                  <a:srgbClr val="000000"/>
                </a:solidFill>
              </a:rPr>
              <a:t>24883,9</a:t>
            </a:r>
          </a:p>
          <a:p>
            <a:pPr algn="ctr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2025-2027 г</a:t>
            </a:r>
            <a:endParaRPr lang="ru-RU" sz="1100" dirty="0"/>
          </a:p>
        </p:txBody>
      </p:sp>
      <p:sp>
        <p:nvSpPr>
          <p:cNvPr id="14" name="Блок-схема: альтернативный процесс 13">
            <a:extLst>
              <a:ext uri="{FF2B5EF4-FFF2-40B4-BE49-F238E27FC236}">
                <a16:creationId xmlns:a16="http://schemas.microsoft.com/office/drawing/2014/main" id="{13686329-01FF-8D32-2407-9FAF537F44F5}"/>
              </a:ext>
            </a:extLst>
          </p:cNvPr>
          <p:cNvSpPr/>
          <p:nvPr/>
        </p:nvSpPr>
        <p:spPr>
          <a:xfrm>
            <a:off x="7229283" y="1905760"/>
            <a:ext cx="1887677" cy="1921159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Мероприятия по обеспечению </a:t>
            </a:r>
            <a:r>
              <a:rPr lang="ru-RU" sz="11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отдыха, оздоровления, занятости детей и подростков во время каникул </a:t>
            </a:r>
          </a:p>
          <a:p>
            <a:pPr algn="ctr"/>
            <a:r>
              <a:rPr lang="ru-RU" b="1" dirty="0">
                <a:solidFill>
                  <a:srgbClr val="000000"/>
                </a:solidFill>
              </a:rPr>
              <a:t>4057,6</a:t>
            </a:r>
          </a:p>
          <a:p>
            <a:pPr algn="ctr"/>
            <a:r>
              <a:rPr lang="ru-RU" sz="1100" dirty="0">
                <a:solidFill>
                  <a:srgbClr val="000000"/>
                </a:solidFill>
              </a:rPr>
              <a:t>2025-2027 г.</a:t>
            </a:r>
            <a:endParaRPr lang="ru-RU" sz="1100" dirty="0"/>
          </a:p>
        </p:txBody>
      </p:sp>
      <p:sp>
        <p:nvSpPr>
          <p:cNvPr id="16" name="Блок-схема: альтернативный процесс 15">
            <a:extLst>
              <a:ext uri="{FF2B5EF4-FFF2-40B4-BE49-F238E27FC236}">
                <a16:creationId xmlns:a16="http://schemas.microsoft.com/office/drawing/2014/main" id="{E2DFD1E5-C5E5-DB41-F00F-F4CF18E6AC74}"/>
              </a:ext>
            </a:extLst>
          </p:cNvPr>
          <p:cNvSpPr/>
          <p:nvPr/>
        </p:nvSpPr>
        <p:spPr>
          <a:xfrm>
            <a:off x="317358" y="3330960"/>
            <a:ext cx="2136527" cy="893687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комитета по образованию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cs typeface="Times New Roman" panose="02020603050405020304" pitchFamily="18" charset="0"/>
              </a:rPr>
              <a:t>9147,6 </a:t>
            </a:r>
          </a:p>
          <a:p>
            <a:pPr algn="ctr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2025-2027 г</a:t>
            </a:r>
            <a:endParaRPr lang="ru-RU" sz="1100" dirty="0"/>
          </a:p>
          <a:p>
            <a:pPr algn="ctr"/>
            <a:endParaRPr lang="ru-RU" sz="11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альтернативный процесс 18">
            <a:extLst>
              <a:ext uri="{FF2B5EF4-FFF2-40B4-BE49-F238E27FC236}">
                <a16:creationId xmlns:a16="http://schemas.microsoft.com/office/drawing/2014/main" id="{41C82324-DE62-B21E-D451-A033EAC3DC6B}"/>
              </a:ext>
            </a:extLst>
          </p:cNvPr>
          <p:cNvSpPr/>
          <p:nvPr/>
        </p:nvSpPr>
        <p:spPr>
          <a:xfrm>
            <a:off x="2726548" y="3366169"/>
            <a:ext cx="1559702" cy="939806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i="1" dirty="0">
              <a:solidFill>
                <a:schemeClr val="tx1"/>
              </a:solidFill>
            </a:endParaRPr>
          </a:p>
          <a:p>
            <a:pPr algn="ctr"/>
            <a:r>
              <a:rPr lang="ru-RU" sz="1100" b="1" i="1" dirty="0">
                <a:solidFill>
                  <a:schemeClr val="tx1"/>
                </a:solidFill>
              </a:rPr>
              <a:t>Деятельность</a:t>
            </a:r>
          </a:p>
          <a:p>
            <a:pPr algn="ctr"/>
            <a:r>
              <a:rPr lang="ru-RU" sz="1100" b="1" i="1" dirty="0">
                <a:solidFill>
                  <a:schemeClr val="tx1"/>
                </a:solidFill>
              </a:rPr>
              <a:t>МАУ «ЦФЭС»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19033,9</a:t>
            </a:r>
            <a:r>
              <a:rPr lang="ru-RU" sz="1100" b="1" i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2025-2027 г</a:t>
            </a:r>
            <a:endParaRPr lang="ru-RU" sz="1100" dirty="0"/>
          </a:p>
          <a:p>
            <a:pPr algn="ctr"/>
            <a:endParaRPr lang="ru-RU" sz="1100" b="1" i="1" dirty="0">
              <a:solidFill>
                <a:schemeClr val="tx1"/>
              </a:solidFill>
            </a:endParaRPr>
          </a:p>
          <a:p>
            <a:pPr algn="ctr"/>
            <a:endParaRPr lang="ru-RU" sz="1100" b="1" i="1" dirty="0">
              <a:solidFill>
                <a:schemeClr val="tx1"/>
              </a:solidFill>
            </a:endParaRPr>
          </a:p>
        </p:txBody>
      </p:sp>
      <p:sp>
        <p:nvSpPr>
          <p:cNvPr id="20" name="Блок-схема: альтернативный процесс 19">
            <a:extLst>
              <a:ext uri="{FF2B5EF4-FFF2-40B4-BE49-F238E27FC236}">
                <a16:creationId xmlns:a16="http://schemas.microsoft.com/office/drawing/2014/main" id="{1D62EB56-A5DF-0E8A-A598-12F95CC2B651}"/>
              </a:ext>
            </a:extLst>
          </p:cNvPr>
          <p:cNvSpPr/>
          <p:nvPr/>
        </p:nvSpPr>
        <p:spPr>
          <a:xfrm>
            <a:off x="4450924" y="3366168"/>
            <a:ext cx="1633244" cy="937355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Выплата стипендий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1112,0</a:t>
            </a:r>
          </a:p>
          <a:p>
            <a:pPr algn="ctr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2025-2027 г</a:t>
            </a:r>
            <a:endParaRPr lang="ru-RU" sz="1100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21" name="Блок-схема: альтернативный процесс 20">
            <a:extLst>
              <a:ext uri="{FF2B5EF4-FFF2-40B4-BE49-F238E27FC236}">
                <a16:creationId xmlns:a16="http://schemas.microsoft.com/office/drawing/2014/main" id="{878FF47F-CF33-66DE-F78F-4CCC0715EBC4}"/>
              </a:ext>
            </a:extLst>
          </p:cNvPr>
          <p:cNvSpPr/>
          <p:nvPr/>
        </p:nvSpPr>
        <p:spPr>
          <a:xfrm>
            <a:off x="7580436" y="3978276"/>
            <a:ext cx="1563563" cy="612648"/>
          </a:xfrm>
          <a:prstGeom prst="flowChartAlternate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dirty="0">
                <a:solidFill>
                  <a:schemeClr val="tx1"/>
                </a:solidFill>
              </a:rPr>
              <a:t>Детская</a:t>
            </a:r>
          </a:p>
          <a:p>
            <a:pPr algn="ctr"/>
            <a:r>
              <a:rPr lang="ru-RU" sz="1100" b="1" i="1" dirty="0">
                <a:solidFill>
                  <a:schemeClr val="tx1"/>
                </a:solidFill>
              </a:rPr>
              <a:t> музыкальная школа </a:t>
            </a:r>
          </a:p>
          <a:p>
            <a:pPr algn="ctr"/>
            <a:r>
              <a:rPr lang="ru-RU" sz="1400" b="1" i="1" dirty="0">
                <a:solidFill>
                  <a:schemeClr val="tx1"/>
                </a:solidFill>
              </a:rPr>
              <a:t>30258,6</a:t>
            </a:r>
          </a:p>
        </p:txBody>
      </p:sp>
      <p:sp>
        <p:nvSpPr>
          <p:cNvPr id="22" name="Блок-схема: альтернативный процесс 21">
            <a:extLst>
              <a:ext uri="{FF2B5EF4-FFF2-40B4-BE49-F238E27FC236}">
                <a16:creationId xmlns:a16="http://schemas.microsoft.com/office/drawing/2014/main" id="{7BB5E345-4E3C-A0FB-6566-21192EDACC2E}"/>
              </a:ext>
            </a:extLst>
          </p:cNvPr>
          <p:cNvSpPr/>
          <p:nvPr/>
        </p:nvSpPr>
        <p:spPr>
          <a:xfrm>
            <a:off x="7279865" y="4629355"/>
            <a:ext cx="1864135" cy="856180"/>
          </a:xfrm>
          <a:prstGeom prst="flowChartAlternate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Увековечивание памяти погибших при защите Отечества </a:t>
            </a:r>
          </a:p>
          <a:p>
            <a:pPr algn="ctr"/>
            <a:r>
              <a:rPr lang="ru-RU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586,0</a:t>
            </a: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ADD37BBD-2852-9CB6-75CC-127BC79C844C}"/>
              </a:ext>
            </a:extLst>
          </p:cNvPr>
          <p:cNvCxnSpPr/>
          <p:nvPr/>
        </p:nvCxnSpPr>
        <p:spPr>
          <a:xfrm flipH="1">
            <a:off x="1115616" y="1848295"/>
            <a:ext cx="222552" cy="91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800ABEF8-B49A-8B82-437C-9D20717698EA}"/>
              </a:ext>
            </a:extLst>
          </p:cNvPr>
          <p:cNvCxnSpPr/>
          <p:nvPr/>
        </p:nvCxnSpPr>
        <p:spPr>
          <a:xfrm>
            <a:off x="5814280" y="1509643"/>
            <a:ext cx="2410434" cy="384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28E0DE24-8CF6-3B99-7BB6-F0B0141C72BC}"/>
              </a:ext>
            </a:extLst>
          </p:cNvPr>
          <p:cNvCxnSpPr/>
          <p:nvPr/>
        </p:nvCxnSpPr>
        <p:spPr>
          <a:xfrm>
            <a:off x="5843588" y="1708282"/>
            <a:ext cx="355080" cy="189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1C73394E-FB92-44A4-BBF9-573B1CD5A24D}"/>
              </a:ext>
            </a:extLst>
          </p:cNvPr>
          <p:cNvCxnSpPr/>
          <p:nvPr/>
        </p:nvCxnSpPr>
        <p:spPr>
          <a:xfrm>
            <a:off x="3805238" y="1848295"/>
            <a:ext cx="0" cy="91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2CF5DA19-B2B0-69C8-E4C8-24AA662D96FC}"/>
              </a:ext>
            </a:extLst>
          </p:cNvPr>
          <p:cNvCxnSpPr/>
          <p:nvPr/>
        </p:nvCxnSpPr>
        <p:spPr>
          <a:xfrm flipH="1">
            <a:off x="2064943" y="1848295"/>
            <a:ext cx="52475" cy="14322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AAF28E68-00C2-76AC-57A8-70F0D82456C0}"/>
              </a:ext>
            </a:extLst>
          </p:cNvPr>
          <p:cNvCxnSpPr/>
          <p:nvPr/>
        </p:nvCxnSpPr>
        <p:spPr>
          <a:xfrm>
            <a:off x="2244725" y="1848295"/>
            <a:ext cx="415986" cy="1580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29C0EADE-DBCD-C0CB-95AC-F32D587FC50C}"/>
              </a:ext>
            </a:extLst>
          </p:cNvPr>
          <p:cNvCxnSpPr>
            <a:cxnSpLocks/>
            <a:endCxn id="20" idx="0"/>
          </p:cNvCxnSpPr>
          <p:nvPr/>
        </p:nvCxnSpPr>
        <p:spPr>
          <a:xfrm flipH="1">
            <a:off x="5267546" y="1848295"/>
            <a:ext cx="31663" cy="1517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130931F5-E296-56D7-970E-ECCD01259993}"/>
              </a:ext>
            </a:extLst>
          </p:cNvPr>
          <p:cNvCxnSpPr>
            <a:cxnSpLocks/>
          </p:cNvCxnSpPr>
          <p:nvPr/>
        </p:nvCxnSpPr>
        <p:spPr>
          <a:xfrm>
            <a:off x="5603875" y="4547345"/>
            <a:ext cx="190926" cy="16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 стрелкой 43">
            <a:extLst>
              <a:ext uri="{FF2B5EF4-FFF2-40B4-BE49-F238E27FC236}">
                <a16:creationId xmlns:a16="http://schemas.microsoft.com/office/drawing/2014/main" id="{5A895150-2CB4-94D0-0647-DCEDEF64A1E0}"/>
              </a:ext>
            </a:extLst>
          </p:cNvPr>
          <p:cNvCxnSpPr>
            <a:cxnSpLocks/>
            <a:stCxn id="71" idx="7"/>
          </p:cNvCxnSpPr>
          <p:nvPr/>
        </p:nvCxnSpPr>
        <p:spPr>
          <a:xfrm>
            <a:off x="6936999" y="4284234"/>
            <a:ext cx="512428" cy="19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 стрелкой 45">
            <a:extLst>
              <a:ext uri="{FF2B5EF4-FFF2-40B4-BE49-F238E27FC236}">
                <a16:creationId xmlns:a16="http://schemas.microsoft.com/office/drawing/2014/main" id="{F6B1E557-381B-BFF9-0650-16180F95BC24}"/>
              </a:ext>
            </a:extLst>
          </p:cNvPr>
          <p:cNvCxnSpPr>
            <a:cxnSpLocks/>
          </p:cNvCxnSpPr>
          <p:nvPr/>
        </p:nvCxnSpPr>
        <p:spPr>
          <a:xfrm>
            <a:off x="7036014" y="4773841"/>
            <a:ext cx="211153" cy="2555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 стрелкой 52">
            <a:extLst>
              <a:ext uri="{FF2B5EF4-FFF2-40B4-BE49-F238E27FC236}">
                <a16:creationId xmlns:a16="http://schemas.microsoft.com/office/drawing/2014/main" id="{3BAF2EC5-F073-44E9-E9ED-D6A41A0301CF}"/>
              </a:ext>
            </a:extLst>
          </p:cNvPr>
          <p:cNvCxnSpPr>
            <a:cxnSpLocks/>
          </p:cNvCxnSpPr>
          <p:nvPr/>
        </p:nvCxnSpPr>
        <p:spPr>
          <a:xfrm>
            <a:off x="5603644" y="4965983"/>
            <a:ext cx="257921" cy="47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 стрелкой 54">
            <a:extLst>
              <a:ext uri="{FF2B5EF4-FFF2-40B4-BE49-F238E27FC236}">
                <a16:creationId xmlns:a16="http://schemas.microsoft.com/office/drawing/2014/main" id="{08F429F1-1174-DAD7-4087-ABE0A5F4C909}"/>
              </a:ext>
            </a:extLst>
          </p:cNvPr>
          <p:cNvCxnSpPr>
            <a:cxnSpLocks/>
          </p:cNvCxnSpPr>
          <p:nvPr/>
        </p:nvCxnSpPr>
        <p:spPr>
          <a:xfrm>
            <a:off x="5652120" y="5373216"/>
            <a:ext cx="2357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id="{5B7FC202-8592-B720-2E71-E7F11BB15881}"/>
              </a:ext>
            </a:extLst>
          </p:cNvPr>
          <p:cNvCxnSpPr>
            <a:cxnSpLocks/>
          </p:cNvCxnSpPr>
          <p:nvPr/>
        </p:nvCxnSpPr>
        <p:spPr>
          <a:xfrm>
            <a:off x="5603644" y="5795018"/>
            <a:ext cx="1694723" cy="31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 стрелкой 60">
            <a:extLst>
              <a:ext uri="{FF2B5EF4-FFF2-40B4-BE49-F238E27FC236}">
                <a16:creationId xmlns:a16="http://schemas.microsoft.com/office/drawing/2014/main" id="{1C26C4C8-544F-E845-6BC0-6F9A150D907C}"/>
              </a:ext>
            </a:extLst>
          </p:cNvPr>
          <p:cNvCxnSpPr/>
          <p:nvPr/>
        </p:nvCxnSpPr>
        <p:spPr>
          <a:xfrm>
            <a:off x="5603875" y="6573605"/>
            <a:ext cx="1909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CC087858-EDEB-E90D-5967-0C7E17E0F6C2}"/>
              </a:ext>
            </a:extLst>
          </p:cNvPr>
          <p:cNvSpPr/>
          <p:nvPr/>
        </p:nvSpPr>
        <p:spPr>
          <a:xfrm>
            <a:off x="-1" y="5992901"/>
            <a:ext cx="5580063" cy="4301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«Комплексное развитие сельских территорий»</a:t>
            </a:r>
          </a:p>
        </p:txBody>
      </p:sp>
      <p:sp>
        <p:nvSpPr>
          <p:cNvPr id="39" name="Овал 38">
            <a:extLst>
              <a:ext uri="{FF2B5EF4-FFF2-40B4-BE49-F238E27FC236}">
                <a16:creationId xmlns:a16="http://schemas.microsoft.com/office/drawing/2014/main" id="{7C49CB46-D32C-92A3-6F8E-920D424B2A5E}"/>
              </a:ext>
            </a:extLst>
          </p:cNvPr>
          <p:cNvSpPr/>
          <p:nvPr/>
        </p:nvSpPr>
        <p:spPr>
          <a:xfrm>
            <a:off x="6074947" y="5857875"/>
            <a:ext cx="1318614" cy="485773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168550,7</a:t>
            </a:r>
          </a:p>
          <a:p>
            <a:pPr algn="ctr"/>
            <a:r>
              <a:rPr lang="ru-RU" sz="900" b="1" dirty="0">
                <a:solidFill>
                  <a:schemeClr val="tx1"/>
                </a:solidFill>
              </a:rPr>
              <a:t>2025</a:t>
            </a:r>
          </a:p>
        </p:txBody>
      </p:sp>
      <p:cxnSp>
        <p:nvCxnSpPr>
          <p:cNvPr id="41" name="Прямая со стрелкой 40">
            <a:extLst>
              <a:ext uri="{FF2B5EF4-FFF2-40B4-BE49-F238E27FC236}">
                <a16:creationId xmlns:a16="http://schemas.microsoft.com/office/drawing/2014/main" id="{2605A9FA-B3CD-69BC-17D6-B95CAE9C0D4D}"/>
              </a:ext>
            </a:extLst>
          </p:cNvPr>
          <p:cNvCxnSpPr>
            <a:cxnSpLocks/>
            <a:endCxn id="39" idx="2"/>
          </p:cNvCxnSpPr>
          <p:nvPr/>
        </p:nvCxnSpPr>
        <p:spPr>
          <a:xfrm flipV="1">
            <a:off x="5628078" y="6100762"/>
            <a:ext cx="446869" cy="104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8139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bject 2"/>
          <p:cNvSpPr>
            <a:spLocks noChangeArrowheads="1"/>
          </p:cNvSpPr>
          <p:nvPr/>
        </p:nvSpPr>
        <p:spPr bwMode="auto">
          <a:xfrm>
            <a:off x="0" y="0"/>
            <a:ext cx="9144000" cy="44370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prstClr val="black"/>
              </a:solidFill>
            </a:endParaRPr>
          </a:p>
        </p:txBody>
      </p:sp>
      <p:sp>
        <p:nvSpPr>
          <p:cNvPr id="5123" name="object 4"/>
          <p:cNvSpPr txBox="1">
            <a:spLocks noChangeArrowheads="1"/>
          </p:cNvSpPr>
          <p:nvPr/>
        </p:nvSpPr>
        <p:spPr bwMode="auto">
          <a:xfrm>
            <a:off x="236537" y="2218531"/>
            <a:ext cx="8670925" cy="320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бюджета на 2025 год и на плановый период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 и 2027 годов подготовлен в соответствии с: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ru-RU" alt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требованиями, установленными Бюджетным кодексом РФ;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endParaRPr lang="ru-RU" alt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ru-RU" alt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решением Думы Старорусского муниципального района от 29.11.2013 № 312 «Об утверждении Положения о бюджетном процессе в Старорусском муниципальном районе»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endParaRPr lang="ru-RU" alt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object 5"/>
          <p:cNvSpPr>
            <a:spLocks noChangeArrowheads="1"/>
          </p:cNvSpPr>
          <p:nvPr/>
        </p:nvSpPr>
        <p:spPr bwMode="auto">
          <a:xfrm>
            <a:off x="0" y="5334000"/>
            <a:ext cx="9144000" cy="1676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prstClr val="black"/>
              </a:solidFill>
            </a:endParaRPr>
          </a:p>
        </p:txBody>
      </p:sp>
      <p:pic>
        <p:nvPicPr>
          <p:cNvPr id="5125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6513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23626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bject 2"/>
          <p:cNvSpPr>
            <a:spLocks noChangeArrowheads="1"/>
          </p:cNvSpPr>
          <p:nvPr/>
        </p:nvSpPr>
        <p:spPr bwMode="auto">
          <a:xfrm>
            <a:off x="-16835" y="-130175"/>
            <a:ext cx="9144000" cy="69008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07" name="object 4"/>
          <p:cNvSpPr>
            <a:spLocks noChangeArrowheads="1"/>
          </p:cNvSpPr>
          <p:nvPr/>
        </p:nvSpPr>
        <p:spPr bwMode="auto">
          <a:xfrm>
            <a:off x="5961063" y="0"/>
            <a:ext cx="790575" cy="10747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-973138" y="-127000"/>
            <a:ext cx="10125076" cy="608013"/>
          </a:xfrm>
        </p:spPr>
        <p:txBody>
          <a:bodyPr lIns="0" tIns="114808" rIns="0" bIns="0" rtlCol="0">
            <a:spAutoFit/>
          </a:bodyPr>
          <a:lstStyle/>
          <a:p>
            <a:pPr marL="2978150" algn="l" eaLnBrk="1" fontAlgn="auto" hangingPunct="1">
              <a:spcAft>
                <a:spcPts val="0"/>
              </a:spcAft>
              <a:defRPr/>
            </a:pPr>
            <a:r>
              <a:rPr lang="ru-RU" sz="3200" b="1" spc="-15" dirty="0">
                <a:solidFill>
                  <a:schemeClr val="tx2">
                    <a:lumMod val="50000"/>
                  </a:schemeClr>
                </a:solidFill>
              </a:rPr>
              <a:t>Культура и кинематография, тыс. руб.</a:t>
            </a:r>
            <a:endParaRPr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509" name="object 40"/>
          <p:cNvSpPr>
            <a:spLocks noChangeArrowheads="1"/>
          </p:cNvSpPr>
          <p:nvPr/>
        </p:nvSpPr>
        <p:spPr bwMode="auto">
          <a:xfrm>
            <a:off x="1581150" y="5141913"/>
            <a:ext cx="317500" cy="442912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0" name="object 44"/>
          <p:cNvSpPr>
            <a:spLocks noChangeArrowheads="1"/>
          </p:cNvSpPr>
          <p:nvPr/>
        </p:nvSpPr>
        <p:spPr bwMode="auto">
          <a:xfrm>
            <a:off x="1968500" y="5554663"/>
            <a:ext cx="276225" cy="3841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1" name="object 48"/>
          <p:cNvSpPr>
            <a:spLocks noChangeArrowheads="1"/>
          </p:cNvSpPr>
          <p:nvPr/>
        </p:nvSpPr>
        <p:spPr bwMode="auto">
          <a:xfrm>
            <a:off x="4573588" y="5200650"/>
            <a:ext cx="1482725" cy="3905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2" name="object 51"/>
          <p:cNvSpPr>
            <a:spLocks noChangeArrowheads="1"/>
          </p:cNvSpPr>
          <p:nvPr/>
        </p:nvSpPr>
        <p:spPr bwMode="auto">
          <a:xfrm>
            <a:off x="4965700" y="5581650"/>
            <a:ext cx="274638" cy="3841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3" name="object 58"/>
          <p:cNvSpPr>
            <a:spLocks noChangeArrowheads="1"/>
          </p:cNvSpPr>
          <p:nvPr/>
        </p:nvSpPr>
        <p:spPr bwMode="auto">
          <a:xfrm>
            <a:off x="7758113" y="6108700"/>
            <a:ext cx="374650" cy="525463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4" name="object 59"/>
          <p:cNvSpPr>
            <a:spLocks noChangeArrowheads="1"/>
          </p:cNvSpPr>
          <p:nvPr/>
        </p:nvSpPr>
        <p:spPr bwMode="auto">
          <a:xfrm>
            <a:off x="7812088" y="6108700"/>
            <a:ext cx="377825" cy="525463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5" name="object 62"/>
          <p:cNvSpPr>
            <a:spLocks noChangeArrowheads="1"/>
          </p:cNvSpPr>
          <p:nvPr/>
        </p:nvSpPr>
        <p:spPr bwMode="auto">
          <a:xfrm>
            <a:off x="7861300" y="6450013"/>
            <a:ext cx="247650" cy="347662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6" name="object 65"/>
          <p:cNvSpPr>
            <a:spLocks noChangeArrowheads="1"/>
          </p:cNvSpPr>
          <p:nvPr/>
        </p:nvSpPr>
        <p:spPr bwMode="auto">
          <a:xfrm>
            <a:off x="4819650" y="6110288"/>
            <a:ext cx="371475" cy="525462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7" name="object 66"/>
          <p:cNvSpPr>
            <a:spLocks noChangeArrowheads="1"/>
          </p:cNvSpPr>
          <p:nvPr/>
        </p:nvSpPr>
        <p:spPr bwMode="auto">
          <a:xfrm>
            <a:off x="4800600" y="6096000"/>
            <a:ext cx="377825" cy="525463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8" name="object 69"/>
          <p:cNvSpPr>
            <a:spLocks noChangeArrowheads="1"/>
          </p:cNvSpPr>
          <p:nvPr/>
        </p:nvSpPr>
        <p:spPr bwMode="auto">
          <a:xfrm>
            <a:off x="4819650" y="6453188"/>
            <a:ext cx="247650" cy="347662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9" name="object 72"/>
          <p:cNvSpPr>
            <a:spLocks noChangeArrowheads="1"/>
          </p:cNvSpPr>
          <p:nvPr/>
        </p:nvSpPr>
        <p:spPr bwMode="auto">
          <a:xfrm>
            <a:off x="1895475" y="5857875"/>
            <a:ext cx="636588" cy="900113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0" name="object 75"/>
          <p:cNvSpPr>
            <a:spLocks noChangeArrowheads="1"/>
          </p:cNvSpPr>
          <p:nvPr/>
        </p:nvSpPr>
        <p:spPr bwMode="auto">
          <a:xfrm>
            <a:off x="1905000" y="6423025"/>
            <a:ext cx="247650" cy="34766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2" name="object 91"/>
          <p:cNvSpPr>
            <a:spLocks noChangeArrowheads="1"/>
          </p:cNvSpPr>
          <p:nvPr/>
        </p:nvSpPr>
        <p:spPr bwMode="auto">
          <a:xfrm>
            <a:off x="5616575" y="6043613"/>
            <a:ext cx="227013" cy="317500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3" name="object 96"/>
          <p:cNvSpPr>
            <a:spLocks noChangeArrowheads="1"/>
          </p:cNvSpPr>
          <p:nvPr/>
        </p:nvSpPr>
        <p:spPr bwMode="auto">
          <a:xfrm>
            <a:off x="8661400" y="6026150"/>
            <a:ext cx="227013" cy="317500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89" name="Прямоугольник 88"/>
          <p:cNvSpPr/>
          <p:nvPr/>
        </p:nvSpPr>
        <p:spPr>
          <a:xfrm flipV="1">
            <a:off x="239713" y="2060575"/>
            <a:ext cx="8807450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25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05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6" name="object 21"/>
          <p:cNvSpPr>
            <a:spLocks noChangeArrowheads="1"/>
          </p:cNvSpPr>
          <p:nvPr/>
        </p:nvSpPr>
        <p:spPr bwMode="auto">
          <a:xfrm>
            <a:off x="-60306" y="1456013"/>
            <a:ext cx="5456238" cy="641350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МП «Развитие культуры»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4320382" y="1025540"/>
            <a:ext cx="76335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cs typeface="+mn-cs"/>
              </a:rPr>
              <a:t>12,0%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6474880" y="1045235"/>
            <a:ext cx="658209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cs typeface="+mn-cs"/>
              </a:rPr>
              <a:t>9,0%</a:t>
            </a:r>
          </a:p>
        </p:txBody>
      </p:sp>
      <p:sp>
        <p:nvSpPr>
          <p:cNvPr id="21529" name="object 70"/>
          <p:cNvSpPr>
            <a:spLocks noChangeArrowheads="1"/>
          </p:cNvSpPr>
          <p:nvPr/>
        </p:nvSpPr>
        <p:spPr bwMode="auto">
          <a:xfrm>
            <a:off x="3203848" y="2648796"/>
            <a:ext cx="3675718" cy="568976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100" b="1" dirty="0"/>
              <a:t>2025                   2026               2027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400" b="1" dirty="0"/>
              <a:t>102392,4     87692,4   84892,4     </a:t>
            </a:r>
          </a:p>
        </p:txBody>
      </p:sp>
      <p:sp>
        <p:nvSpPr>
          <p:cNvPr id="21530" name="object 38"/>
          <p:cNvSpPr>
            <a:spLocks noChangeArrowheads="1"/>
          </p:cNvSpPr>
          <p:nvPr/>
        </p:nvSpPr>
        <p:spPr bwMode="auto">
          <a:xfrm>
            <a:off x="-25502" y="3276095"/>
            <a:ext cx="3771271" cy="1665379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31" name="object 43"/>
          <p:cNvSpPr txBox="1">
            <a:spLocks noChangeArrowheads="1"/>
          </p:cNvSpPr>
          <p:nvPr/>
        </p:nvSpPr>
        <p:spPr bwMode="auto">
          <a:xfrm>
            <a:off x="244037" y="3841608"/>
            <a:ext cx="2964134" cy="1007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2050"/>
              </a:lnSpc>
              <a:spcBef>
                <a:spcPct val="0"/>
              </a:spcBef>
              <a:buFontTx/>
              <a:buNone/>
            </a:pPr>
            <a:r>
              <a:rPr lang="ru-RU" altLang="ru-RU" sz="1800" b="1" u="sng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деятельности: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комитета по культуре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МАУ «ЦФЭХО»</a:t>
            </a:r>
          </a:p>
        </p:txBody>
      </p:sp>
      <p:sp>
        <p:nvSpPr>
          <p:cNvPr id="21532" name="object 70"/>
          <p:cNvSpPr>
            <a:spLocks noChangeArrowheads="1"/>
          </p:cNvSpPr>
          <p:nvPr/>
        </p:nvSpPr>
        <p:spPr bwMode="auto">
          <a:xfrm>
            <a:off x="2459472" y="4081257"/>
            <a:ext cx="3029888" cy="452617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ru-RU" sz="1400" b="1" dirty="0"/>
              <a:t>11465,3 – </a:t>
            </a:r>
            <a:r>
              <a:rPr lang="ru-RU" altLang="ru-RU" sz="1400" b="1" dirty="0"/>
              <a:t>ежегодно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200" b="1" dirty="0"/>
          </a:p>
        </p:txBody>
      </p:sp>
      <p:sp>
        <p:nvSpPr>
          <p:cNvPr id="21533" name="object 70"/>
          <p:cNvSpPr>
            <a:spLocks noChangeArrowheads="1"/>
          </p:cNvSpPr>
          <p:nvPr/>
        </p:nvSpPr>
        <p:spPr bwMode="auto">
          <a:xfrm>
            <a:off x="2472975" y="4580795"/>
            <a:ext cx="3008187" cy="440054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15142,2 - ежегодно</a:t>
            </a:r>
          </a:p>
        </p:txBody>
      </p:sp>
      <p:sp>
        <p:nvSpPr>
          <p:cNvPr id="107" name="Овал 106"/>
          <p:cNvSpPr/>
          <p:nvPr/>
        </p:nvSpPr>
        <p:spPr>
          <a:xfrm>
            <a:off x="5280662" y="1463963"/>
            <a:ext cx="1470976" cy="54002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130546,5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61" name="Овал 60"/>
          <p:cNvSpPr/>
          <p:nvPr/>
        </p:nvSpPr>
        <p:spPr>
          <a:xfrm>
            <a:off x="6759576" y="1415440"/>
            <a:ext cx="1470976" cy="616812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129546,5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2026-2027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8477977" y="999104"/>
            <a:ext cx="64633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cs typeface="+mn-cs"/>
              </a:rPr>
              <a:t>8,9%</a:t>
            </a:r>
          </a:p>
        </p:txBody>
      </p:sp>
      <p:pic>
        <p:nvPicPr>
          <p:cNvPr id="21545" name="Рисунок 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997" y="3217178"/>
            <a:ext cx="1785170" cy="90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46" name="Рисунок 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998" y="4123102"/>
            <a:ext cx="1785868" cy="886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47" name="Рисунок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804" y="3217178"/>
            <a:ext cx="1703556" cy="92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48" name="Рисунок 10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865" y="4081257"/>
            <a:ext cx="1697721" cy="92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49" name="object 38"/>
          <p:cNvSpPr>
            <a:spLocks noChangeArrowheads="1"/>
          </p:cNvSpPr>
          <p:nvPr/>
        </p:nvSpPr>
        <p:spPr bwMode="auto">
          <a:xfrm>
            <a:off x="3203848" y="2090707"/>
            <a:ext cx="3392116" cy="689319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деятельности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altLang="ru-RU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культуры: </a:t>
            </a:r>
            <a:endParaRPr lang="ru-RU" altLang="ru-RU" sz="1400" b="1" dirty="0">
              <a:solidFill>
                <a:schemeClr val="bg1"/>
              </a:solidFill>
            </a:endParaRPr>
          </a:p>
        </p:txBody>
      </p:sp>
      <p:pic>
        <p:nvPicPr>
          <p:cNvPr id="21550" name="Рисунок 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733" y="3815455"/>
            <a:ext cx="830263" cy="59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54" name="object 38"/>
          <p:cNvSpPr>
            <a:spLocks noChangeArrowheads="1"/>
          </p:cNvSpPr>
          <p:nvPr/>
        </p:nvSpPr>
        <p:spPr bwMode="auto">
          <a:xfrm>
            <a:off x="92117" y="2116338"/>
            <a:ext cx="2355768" cy="350837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</a:t>
            </a:r>
            <a:endParaRPr lang="ru-RU" altLang="ru-RU" sz="1400" b="1" dirty="0">
              <a:solidFill>
                <a:schemeClr val="bg1"/>
              </a:solidFill>
            </a:endParaRPr>
          </a:p>
        </p:txBody>
      </p:sp>
      <p:sp>
        <p:nvSpPr>
          <p:cNvPr id="21555" name="object 70"/>
          <p:cNvSpPr>
            <a:spLocks noChangeArrowheads="1"/>
          </p:cNvSpPr>
          <p:nvPr/>
        </p:nvSpPr>
        <p:spPr bwMode="auto">
          <a:xfrm>
            <a:off x="89070" y="2405757"/>
            <a:ext cx="2562343" cy="792021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/>
              <a:t>2025</a:t>
            </a:r>
            <a:r>
              <a:rPr lang="ru-RU" altLang="ru-RU" sz="1400" b="1" dirty="0"/>
              <a:t> – 1491,1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/>
              <a:t>2026-2027</a:t>
            </a:r>
            <a:r>
              <a:rPr lang="en-US" altLang="ru-RU" sz="1400" b="1" dirty="0"/>
              <a:t> - 4</a:t>
            </a:r>
            <a:r>
              <a:rPr lang="ru-RU" altLang="ru-RU" sz="1400" b="1" dirty="0"/>
              <a:t>91,1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 </a:t>
            </a:r>
            <a:r>
              <a:rPr lang="ru-RU" altLang="ru-RU" sz="1200" b="1" dirty="0"/>
              <a:t>ежегодно</a:t>
            </a:r>
          </a:p>
        </p:txBody>
      </p:sp>
      <p:sp>
        <p:nvSpPr>
          <p:cNvPr id="49" name="object 21"/>
          <p:cNvSpPr>
            <a:spLocks noChangeArrowheads="1"/>
          </p:cNvSpPr>
          <p:nvPr/>
        </p:nvSpPr>
        <p:spPr bwMode="auto">
          <a:xfrm>
            <a:off x="-42602" y="5612986"/>
            <a:ext cx="5456238" cy="730664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МП «Профилактика правонарушений, 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терроризма и экстремизма»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Овал 50"/>
          <p:cNvSpPr/>
          <p:nvPr/>
        </p:nvSpPr>
        <p:spPr>
          <a:xfrm>
            <a:off x="5384241" y="5666257"/>
            <a:ext cx="1791260" cy="647727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113,0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54" name="object 21"/>
          <p:cNvSpPr>
            <a:spLocks noChangeArrowheads="1"/>
          </p:cNvSpPr>
          <p:nvPr/>
        </p:nvSpPr>
        <p:spPr bwMode="auto">
          <a:xfrm>
            <a:off x="-50541" y="5020849"/>
            <a:ext cx="5456238" cy="721190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МП «Развитие системы муниципальной службы и деятельности органов местного самоуправления»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Пятиугольник 54"/>
          <p:cNvSpPr/>
          <p:nvPr/>
        </p:nvSpPr>
        <p:spPr>
          <a:xfrm>
            <a:off x="5384240" y="5063856"/>
            <a:ext cx="2447427" cy="574240"/>
          </a:xfrm>
          <a:prstGeom prst="homePlat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Диспансеризация муниципальных служащих</a:t>
            </a:r>
          </a:p>
        </p:txBody>
      </p:sp>
      <p:sp>
        <p:nvSpPr>
          <p:cNvPr id="56" name="Овал 55"/>
          <p:cNvSpPr/>
          <p:nvPr/>
        </p:nvSpPr>
        <p:spPr>
          <a:xfrm>
            <a:off x="7895508" y="5020849"/>
            <a:ext cx="1193924" cy="67007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9,0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52" name="Овал 51"/>
          <p:cNvSpPr/>
          <p:nvPr/>
        </p:nvSpPr>
        <p:spPr>
          <a:xfrm>
            <a:off x="968376" y="619992"/>
            <a:ext cx="1470976" cy="54002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ВСЕГО:</a:t>
            </a: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2514759" y="574321"/>
            <a:ext cx="1685448" cy="6473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191938,9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57" name="Овал 56"/>
          <p:cNvSpPr/>
          <p:nvPr/>
        </p:nvSpPr>
        <p:spPr>
          <a:xfrm>
            <a:off x="4989512" y="554166"/>
            <a:ext cx="1470976" cy="6255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114968,5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</a:rPr>
              <a:t>2026</a:t>
            </a:r>
          </a:p>
        </p:txBody>
      </p:sp>
      <p:sp>
        <p:nvSpPr>
          <p:cNvPr id="58" name="Овал 57"/>
          <p:cNvSpPr/>
          <p:nvPr/>
        </p:nvSpPr>
        <p:spPr>
          <a:xfrm>
            <a:off x="7057077" y="544016"/>
            <a:ext cx="1470976" cy="64739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112168,5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2027</a:t>
            </a:r>
          </a:p>
        </p:txBody>
      </p:sp>
      <p:cxnSp>
        <p:nvCxnSpPr>
          <p:cNvPr id="59" name="Прямая со стрелкой 58"/>
          <p:cNvCxnSpPr/>
          <p:nvPr/>
        </p:nvCxnSpPr>
        <p:spPr>
          <a:xfrm>
            <a:off x="4081393" y="1046289"/>
            <a:ext cx="238989" cy="74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6208688" y="1154842"/>
            <a:ext cx="238989" cy="74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8204866" y="1133903"/>
            <a:ext cx="238989" cy="74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bject 38">
            <a:extLst>
              <a:ext uri="{FF2B5EF4-FFF2-40B4-BE49-F238E27FC236}">
                <a16:creationId xmlns:a16="http://schemas.microsoft.com/office/drawing/2014/main" id="{8554460C-9786-6FC7-7F34-30AAF83AD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1639" y="2175434"/>
            <a:ext cx="2243721" cy="529456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награждения почетных граждан </a:t>
            </a:r>
            <a:endParaRPr lang="ru-RU" altLang="ru-RU" sz="1400" b="1" dirty="0">
              <a:solidFill>
                <a:schemeClr val="bg1"/>
              </a:solidFill>
            </a:endParaRPr>
          </a:p>
        </p:txBody>
      </p:sp>
      <p:sp>
        <p:nvSpPr>
          <p:cNvPr id="6" name="object 70">
            <a:extLst>
              <a:ext uri="{FF2B5EF4-FFF2-40B4-BE49-F238E27FC236}">
                <a16:creationId xmlns:a16="http://schemas.microsoft.com/office/drawing/2014/main" id="{F853DAEF-3433-6E5E-B28A-68FEB569F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1639" y="2660587"/>
            <a:ext cx="2392361" cy="568976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ru-RU" sz="1600" b="1" dirty="0"/>
              <a:t>55,5</a:t>
            </a:r>
            <a:endParaRPr lang="ru-RU" altLang="ru-RU" sz="1600" b="1" dirty="0"/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b="1" dirty="0"/>
              <a:t>ежегодно</a:t>
            </a:r>
          </a:p>
        </p:txBody>
      </p:sp>
      <p:sp>
        <p:nvSpPr>
          <p:cNvPr id="7" name="object 21">
            <a:extLst>
              <a:ext uri="{FF2B5EF4-FFF2-40B4-BE49-F238E27FC236}">
                <a16:creationId xmlns:a16="http://schemas.microsoft.com/office/drawing/2014/main" id="{1B5C7ADC-A081-C23A-158E-B75DBAE64D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98" y="6283680"/>
            <a:ext cx="5295899" cy="602844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МП «Комплексное развитие сельских территорий Старорусского района до 2029 года»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4DC5F0DC-2AD4-C9CA-C985-C2765CCA2CE6}"/>
              </a:ext>
            </a:extLst>
          </p:cNvPr>
          <p:cNvSpPr/>
          <p:nvPr/>
        </p:nvSpPr>
        <p:spPr>
          <a:xfrm>
            <a:off x="5395932" y="6303835"/>
            <a:ext cx="1795442" cy="554166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61270,4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</p:spTree>
    <p:extLst>
      <p:ext uri="{BB962C8B-B14F-4D97-AF65-F5344CB8AC3E}">
        <p14:creationId xmlns:p14="http://schemas.microsoft.com/office/powerpoint/2010/main" val="322381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object 2"/>
          <p:cNvSpPr>
            <a:spLocks noChangeArrowheads="1"/>
          </p:cNvSpPr>
          <p:nvPr/>
        </p:nvSpPr>
        <p:spPr bwMode="auto">
          <a:xfrm>
            <a:off x="38172" y="-215532"/>
            <a:ext cx="9140826" cy="7066814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                                                                                                                                                             </a:t>
            </a:r>
            <a:r>
              <a:rPr lang="ru-RU" altLang="ru-RU" sz="1800" b="1" dirty="0">
                <a:solidFill>
                  <a:srgbClr val="FF0000"/>
                </a:solidFill>
              </a:rPr>
              <a:t>6,1%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-2557463" y="-160338"/>
            <a:ext cx="11450638" cy="730251"/>
          </a:xfrm>
        </p:spPr>
        <p:txBody>
          <a:bodyPr lIns="0" tIns="114808" rIns="0" bIns="0" rtlCol="0">
            <a:spAutoFit/>
          </a:bodyPr>
          <a:lstStyle/>
          <a:p>
            <a:pPr marL="2112645" eaLnBrk="1" fontAlgn="auto" hangingPunct="1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1"/>
                </a:solidFill>
              </a:rPr>
              <a:t>       </a:t>
            </a:r>
            <a:r>
              <a:rPr sz="3200" b="1" dirty="0" err="1"/>
              <a:t>Социальная</a:t>
            </a:r>
            <a:r>
              <a:rPr sz="3200" b="1" spc="-90" dirty="0"/>
              <a:t> </a:t>
            </a:r>
            <a:r>
              <a:rPr sz="3200" b="1" spc="-15" dirty="0" err="1"/>
              <a:t>политика</a:t>
            </a:r>
            <a:r>
              <a:rPr lang="ru-RU" sz="3200" b="1" spc="-15" dirty="0"/>
              <a:t>, </a:t>
            </a:r>
            <a:r>
              <a:rPr lang="ru-RU" sz="3200" b="1" spc="-15" dirty="0" err="1"/>
              <a:t>тыс.руб</a:t>
            </a:r>
            <a:r>
              <a:rPr lang="ru-RU" sz="3200" b="1" spc="-15" dirty="0"/>
              <a:t>.</a:t>
            </a:r>
            <a:endParaRPr sz="3200" b="1" dirty="0"/>
          </a:p>
        </p:txBody>
      </p:sp>
      <p:sp>
        <p:nvSpPr>
          <p:cNvPr id="22535" name="object 15"/>
          <p:cNvSpPr>
            <a:spLocks noChangeArrowheads="1"/>
          </p:cNvSpPr>
          <p:nvPr/>
        </p:nvSpPr>
        <p:spPr bwMode="auto">
          <a:xfrm>
            <a:off x="7789745" y="2458012"/>
            <a:ext cx="331787" cy="43973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36" name="object 16"/>
          <p:cNvSpPr>
            <a:spLocks noChangeArrowheads="1"/>
          </p:cNvSpPr>
          <p:nvPr/>
        </p:nvSpPr>
        <p:spPr bwMode="auto">
          <a:xfrm>
            <a:off x="7238999" y="1944211"/>
            <a:ext cx="977307" cy="3497813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ежегодно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4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ежегодно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4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4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ежегодно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4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ежегодно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4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4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4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ежегодно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4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ежегодно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ежегодно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ежегодно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400" b="1" dirty="0"/>
          </a:p>
        </p:txBody>
      </p:sp>
      <p:sp>
        <p:nvSpPr>
          <p:cNvPr id="22537" name="object 20"/>
          <p:cNvSpPr>
            <a:spLocks noChangeArrowheads="1"/>
          </p:cNvSpPr>
          <p:nvPr/>
        </p:nvSpPr>
        <p:spPr bwMode="auto">
          <a:xfrm>
            <a:off x="4813300" y="2876550"/>
            <a:ext cx="314325" cy="4413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39" name="object 39"/>
          <p:cNvSpPr>
            <a:spLocks noChangeArrowheads="1"/>
          </p:cNvSpPr>
          <p:nvPr/>
        </p:nvSpPr>
        <p:spPr bwMode="auto">
          <a:xfrm>
            <a:off x="-52353" y="5545439"/>
            <a:ext cx="5773072" cy="425399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</a:t>
            </a:r>
            <a:r>
              <a:rPr lang="ru-RU" alt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Доплаты к пенсиям муниципальных служащих</a:t>
            </a:r>
          </a:p>
        </p:txBody>
      </p:sp>
      <p:sp>
        <p:nvSpPr>
          <p:cNvPr id="22541" name="object 43"/>
          <p:cNvSpPr>
            <a:spLocks noChangeArrowheads="1"/>
          </p:cNvSpPr>
          <p:nvPr/>
        </p:nvSpPr>
        <p:spPr bwMode="auto">
          <a:xfrm>
            <a:off x="4995863" y="6227763"/>
            <a:ext cx="315912" cy="43973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42" name="object 55"/>
          <p:cNvSpPr>
            <a:spLocks noChangeArrowheads="1"/>
          </p:cNvSpPr>
          <p:nvPr/>
        </p:nvSpPr>
        <p:spPr bwMode="auto">
          <a:xfrm>
            <a:off x="1636713" y="3579813"/>
            <a:ext cx="688975" cy="968375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43" name="object 58"/>
          <p:cNvSpPr txBox="1">
            <a:spLocks noChangeArrowheads="1"/>
          </p:cNvSpPr>
          <p:nvPr/>
        </p:nvSpPr>
        <p:spPr bwMode="auto">
          <a:xfrm>
            <a:off x="0" y="1524000"/>
            <a:ext cx="990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44" name="object 58"/>
          <p:cNvSpPr txBox="1">
            <a:spLocks noChangeArrowheads="1"/>
          </p:cNvSpPr>
          <p:nvPr/>
        </p:nvSpPr>
        <p:spPr bwMode="auto">
          <a:xfrm>
            <a:off x="152400" y="2667000"/>
            <a:ext cx="8382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45" name="object 58"/>
          <p:cNvSpPr txBox="1">
            <a:spLocks noChangeArrowheads="1"/>
          </p:cNvSpPr>
          <p:nvPr/>
        </p:nvSpPr>
        <p:spPr bwMode="auto">
          <a:xfrm>
            <a:off x="990600" y="2667000"/>
            <a:ext cx="8382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46" name="object 58"/>
          <p:cNvSpPr txBox="1">
            <a:spLocks noChangeArrowheads="1"/>
          </p:cNvSpPr>
          <p:nvPr/>
        </p:nvSpPr>
        <p:spPr bwMode="auto">
          <a:xfrm>
            <a:off x="1905000" y="2667000"/>
            <a:ext cx="8382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47" name="object 58"/>
          <p:cNvSpPr txBox="1">
            <a:spLocks noChangeArrowheads="1"/>
          </p:cNvSpPr>
          <p:nvPr/>
        </p:nvSpPr>
        <p:spPr bwMode="auto">
          <a:xfrm>
            <a:off x="1905000" y="3733800"/>
            <a:ext cx="8382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48" name="object 58"/>
          <p:cNvSpPr txBox="1">
            <a:spLocks noChangeArrowheads="1"/>
          </p:cNvSpPr>
          <p:nvPr/>
        </p:nvSpPr>
        <p:spPr bwMode="auto">
          <a:xfrm>
            <a:off x="21939" y="4754539"/>
            <a:ext cx="8382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49" name="object 58"/>
          <p:cNvSpPr txBox="1">
            <a:spLocks noChangeArrowheads="1"/>
          </p:cNvSpPr>
          <p:nvPr/>
        </p:nvSpPr>
        <p:spPr bwMode="auto">
          <a:xfrm>
            <a:off x="1032429" y="4878442"/>
            <a:ext cx="8382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50" name="object 58"/>
          <p:cNvSpPr txBox="1">
            <a:spLocks noChangeArrowheads="1"/>
          </p:cNvSpPr>
          <p:nvPr/>
        </p:nvSpPr>
        <p:spPr bwMode="auto">
          <a:xfrm>
            <a:off x="-68440" y="5921787"/>
            <a:ext cx="8382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51" name="object 58"/>
          <p:cNvSpPr txBox="1">
            <a:spLocks noChangeArrowheads="1"/>
          </p:cNvSpPr>
          <p:nvPr/>
        </p:nvSpPr>
        <p:spPr bwMode="auto">
          <a:xfrm>
            <a:off x="990600" y="6019800"/>
            <a:ext cx="8382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52" name="object 58"/>
          <p:cNvSpPr txBox="1">
            <a:spLocks noChangeArrowheads="1"/>
          </p:cNvSpPr>
          <p:nvPr/>
        </p:nvSpPr>
        <p:spPr bwMode="auto">
          <a:xfrm>
            <a:off x="1905000" y="6019800"/>
            <a:ext cx="8382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53" name="object 58"/>
          <p:cNvSpPr txBox="1">
            <a:spLocks noChangeArrowheads="1"/>
          </p:cNvSpPr>
          <p:nvPr/>
        </p:nvSpPr>
        <p:spPr bwMode="auto">
          <a:xfrm>
            <a:off x="5486113" y="629986"/>
            <a:ext cx="325724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  <a:endParaRPr lang="ru-RU" altLang="ru-RU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54" name="object 58"/>
          <p:cNvSpPr txBox="1">
            <a:spLocks noChangeArrowheads="1"/>
          </p:cNvSpPr>
          <p:nvPr/>
        </p:nvSpPr>
        <p:spPr bwMode="auto">
          <a:xfrm>
            <a:off x="6872436" y="629986"/>
            <a:ext cx="8382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  <a:endParaRPr lang="ru-RU" altLang="ru-RU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55" name="object 58"/>
          <p:cNvSpPr txBox="1">
            <a:spLocks noChangeArrowheads="1"/>
          </p:cNvSpPr>
          <p:nvPr/>
        </p:nvSpPr>
        <p:spPr bwMode="auto">
          <a:xfrm>
            <a:off x="7871859" y="626635"/>
            <a:ext cx="871494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  <a:endParaRPr lang="ru-RU" altLang="ru-RU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56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50" y="-219005"/>
            <a:ext cx="9080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" name="object 42"/>
          <p:cNvSpPr txBox="1"/>
          <p:nvPr/>
        </p:nvSpPr>
        <p:spPr>
          <a:xfrm>
            <a:off x="91823" y="1674748"/>
            <a:ext cx="6154062" cy="41549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2700" algn="ctr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-5" dirty="0">
                <a:solidFill>
                  <a:srgbClr val="002060"/>
                </a:solidFill>
                <a:latin typeface="Times New Roman"/>
                <a:cs typeface="Times New Roman"/>
              </a:rPr>
              <a:t>МП «Развитие образования и молодежной политики»</a:t>
            </a:r>
            <a:endParaRPr lang="ru-RU" sz="1200" b="1" spc="-5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2700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ru-RU" sz="1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социальная поддержка педагогическим работникам, трудоустроившимся после получения педагогического образования в образовательные организации</a:t>
            </a:r>
            <a:endParaRPr lang="ru-RU" sz="1400" i="1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-социальная поддержка молодым специалистам, трудоустроившимся на территории Старорусского муниципального района в муниципальные образовательные организации</a:t>
            </a:r>
          </a:p>
          <a:p>
            <a:pPr marL="12700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-единовременная выплата педагогам-наставникам, сопровождающим </a:t>
            </a:r>
          </a:p>
          <a:p>
            <a:pPr marL="12700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молодых специалистов (молодых учителей), заключивших договор впервые</a:t>
            </a:r>
          </a:p>
          <a:p>
            <a:pPr marL="12700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-Компенсация аренды жилья молодым специалистам, трудоустроившимся на </a:t>
            </a:r>
          </a:p>
          <a:p>
            <a:pPr marL="12700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территории Старорусского муниципального района в муниципальные </a:t>
            </a:r>
          </a:p>
          <a:p>
            <a:pPr marL="12700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образовательные организации</a:t>
            </a:r>
            <a:endParaRPr lang="ru-RU" sz="1400" b="1" spc="-5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marL="12700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социальной поддержки отдельным категориям педагогических работников,     трудоустроившихся в муниципальные образовательные организации</a:t>
            </a:r>
            <a:endParaRPr lang="ru-RU" sz="1400" b="1" spc="-5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marL="12700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spc="-5" dirty="0">
                <a:latin typeface="Times New Roman"/>
                <a:cs typeface="Times New Roman"/>
              </a:rPr>
              <a:t>- обеспечение жильем детей-сирот</a:t>
            </a:r>
          </a:p>
          <a:p>
            <a:pPr marL="12700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spc="-5" dirty="0">
                <a:latin typeface="Times New Roman"/>
                <a:cs typeface="Times New Roman"/>
              </a:rPr>
              <a:t>-компенсация родительской платы</a:t>
            </a:r>
          </a:p>
          <a:p>
            <a:pPr marL="12700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spc="-5" dirty="0">
                <a:latin typeface="Times New Roman"/>
                <a:cs typeface="Times New Roman"/>
              </a:rPr>
              <a:t>-содержание ребенка в семье опекуна и приемной семье                                                                                                                                         </a:t>
            </a:r>
          </a:p>
          <a:p>
            <a:pPr marL="12700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i="1" spc="-5" dirty="0">
              <a:latin typeface="Times New Roman"/>
              <a:cs typeface="Times New Roman"/>
            </a:endParaRPr>
          </a:p>
          <a:p>
            <a:pPr marL="12700" eaLnBrk="1" fontAlgn="auto" hangingPunct="1">
              <a:lnSpc>
                <a:spcPts val="1789"/>
              </a:lnSpc>
              <a:spcBef>
                <a:spcPts val="0"/>
              </a:spcBef>
              <a:spcAft>
                <a:spcPts val="0"/>
              </a:spcAft>
              <a:defRPr/>
            </a:pPr>
            <a:endParaRPr sz="160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10" name="Овал 109"/>
          <p:cNvSpPr/>
          <p:nvPr/>
        </p:nvSpPr>
        <p:spPr>
          <a:xfrm>
            <a:off x="7164287" y="1524000"/>
            <a:ext cx="1728887" cy="464737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67243,1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</a:rPr>
              <a:t>ежегодно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70969" y="2369565"/>
            <a:ext cx="959375" cy="3997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680,0</a:t>
            </a:r>
          </a:p>
        </p:txBody>
      </p:sp>
      <p:sp>
        <p:nvSpPr>
          <p:cNvPr id="115" name="Прямоугольник 114"/>
          <p:cNvSpPr/>
          <p:nvPr/>
        </p:nvSpPr>
        <p:spPr>
          <a:xfrm>
            <a:off x="6070969" y="2876550"/>
            <a:ext cx="967374" cy="36776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25,0</a:t>
            </a:r>
          </a:p>
        </p:txBody>
      </p:sp>
      <p:sp>
        <p:nvSpPr>
          <p:cNvPr id="118" name="Прямоугольник 117"/>
          <p:cNvSpPr/>
          <p:nvPr/>
        </p:nvSpPr>
        <p:spPr>
          <a:xfrm>
            <a:off x="6064076" y="3310253"/>
            <a:ext cx="974267" cy="5946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180,0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070969" y="4248013"/>
            <a:ext cx="934316" cy="3820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1442,8</a:t>
            </a:r>
          </a:p>
        </p:txBody>
      </p:sp>
      <p:sp>
        <p:nvSpPr>
          <p:cNvPr id="63" name="Овал 62"/>
          <p:cNvSpPr/>
          <p:nvPr/>
        </p:nvSpPr>
        <p:spPr>
          <a:xfrm>
            <a:off x="5720719" y="5567790"/>
            <a:ext cx="1317625" cy="43868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8420,5</a:t>
            </a:r>
          </a:p>
        </p:txBody>
      </p:sp>
      <p:sp>
        <p:nvSpPr>
          <p:cNvPr id="22582" name="object 4"/>
          <p:cNvSpPr>
            <a:spLocks noChangeArrowheads="1"/>
          </p:cNvSpPr>
          <p:nvPr/>
        </p:nvSpPr>
        <p:spPr bwMode="auto">
          <a:xfrm>
            <a:off x="7087394" y="5642290"/>
            <a:ext cx="1328738" cy="229929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ежегодно</a:t>
            </a:r>
          </a:p>
        </p:txBody>
      </p:sp>
      <p:sp>
        <p:nvSpPr>
          <p:cNvPr id="22583" name="Прямоугольник 71"/>
          <p:cNvSpPr>
            <a:spLocks noChangeArrowheads="1"/>
          </p:cNvSpPr>
          <p:nvPr/>
        </p:nvSpPr>
        <p:spPr bwMode="auto">
          <a:xfrm>
            <a:off x="3745161" y="6435350"/>
            <a:ext cx="6463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4,8%</a:t>
            </a:r>
          </a:p>
        </p:txBody>
      </p:sp>
      <p:sp>
        <p:nvSpPr>
          <p:cNvPr id="22584" name="Прямоугольник 72"/>
          <p:cNvSpPr>
            <a:spLocks noChangeArrowheads="1"/>
          </p:cNvSpPr>
          <p:nvPr/>
        </p:nvSpPr>
        <p:spPr bwMode="auto">
          <a:xfrm>
            <a:off x="8350875" y="643521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solidFill>
                <a:srgbClr val="C00000"/>
              </a:solidFill>
            </a:endParaRPr>
          </a:p>
        </p:txBody>
      </p:sp>
      <p:sp>
        <p:nvSpPr>
          <p:cNvPr id="22585" name="Прямоугольник 73"/>
          <p:cNvSpPr>
            <a:spLocks noChangeArrowheads="1"/>
          </p:cNvSpPr>
          <p:nvPr/>
        </p:nvSpPr>
        <p:spPr bwMode="auto">
          <a:xfrm>
            <a:off x="6077081" y="6432147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C00000"/>
                </a:solidFill>
              </a:rPr>
              <a:t>6%</a:t>
            </a:r>
          </a:p>
        </p:txBody>
      </p:sp>
      <p:sp>
        <p:nvSpPr>
          <p:cNvPr id="106" name="Овал 105"/>
          <p:cNvSpPr/>
          <p:nvPr/>
        </p:nvSpPr>
        <p:spPr>
          <a:xfrm>
            <a:off x="5490696" y="1011358"/>
            <a:ext cx="1188965" cy="46473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1637,2</a:t>
            </a:r>
          </a:p>
        </p:txBody>
      </p:sp>
      <p:sp>
        <p:nvSpPr>
          <p:cNvPr id="65" name="object 13"/>
          <p:cNvSpPr>
            <a:spLocks noChangeArrowheads="1"/>
          </p:cNvSpPr>
          <p:nvPr/>
        </p:nvSpPr>
        <p:spPr bwMode="auto">
          <a:xfrm>
            <a:off x="-16029" y="830122"/>
            <a:ext cx="5453906" cy="86679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lIns="0" tIns="0" rIns="0" bIns="0" anchor="t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</a:t>
            </a:r>
            <a:r>
              <a:rPr lang="ru-RU" alt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1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«Улучшение жилищных условий граждан и 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повышение качества жилищно-коммунальных</a:t>
            </a:r>
            <a:r>
              <a:rPr lang="ru-RU" altLang="ru-RU" sz="1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услуг»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(предоставление молодым семьям социальных выплат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приобретение (строительство) жилья</a:t>
            </a:r>
            <a:r>
              <a:rPr lang="ru-RU" altLang="ru-RU" sz="1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Овал 68"/>
          <p:cNvSpPr/>
          <p:nvPr/>
        </p:nvSpPr>
        <p:spPr>
          <a:xfrm>
            <a:off x="152400" y="5994417"/>
            <a:ext cx="1697024" cy="86358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ВСЕГО:</a:t>
            </a: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70" name="Овал 69"/>
          <p:cNvSpPr/>
          <p:nvPr/>
        </p:nvSpPr>
        <p:spPr>
          <a:xfrm>
            <a:off x="2165631" y="5980481"/>
            <a:ext cx="1470976" cy="86358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77300,8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71" name="Овал 70"/>
          <p:cNvSpPr/>
          <p:nvPr/>
        </p:nvSpPr>
        <p:spPr>
          <a:xfrm>
            <a:off x="4412175" y="5970839"/>
            <a:ext cx="1470976" cy="86358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77300,8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</a:rPr>
              <a:t>2026</a:t>
            </a:r>
          </a:p>
        </p:txBody>
      </p:sp>
      <p:sp>
        <p:nvSpPr>
          <p:cNvPr id="72" name="Овал 71"/>
          <p:cNvSpPr/>
          <p:nvPr/>
        </p:nvSpPr>
        <p:spPr>
          <a:xfrm>
            <a:off x="6745331" y="5958207"/>
            <a:ext cx="1470976" cy="88427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77300,8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2027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553859" y="6526484"/>
            <a:ext cx="238989" cy="74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5838092" y="6522309"/>
            <a:ext cx="238989" cy="745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Овал 61"/>
          <p:cNvSpPr/>
          <p:nvPr/>
        </p:nvSpPr>
        <p:spPr>
          <a:xfrm>
            <a:off x="7916863" y="985780"/>
            <a:ext cx="1188965" cy="49031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1637,2</a:t>
            </a:r>
          </a:p>
        </p:txBody>
      </p:sp>
      <p:sp>
        <p:nvSpPr>
          <p:cNvPr id="73" name="Овал 72"/>
          <p:cNvSpPr/>
          <p:nvPr/>
        </p:nvSpPr>
        <p:spPr>
          <a:xfrm>
            <a:off x="6727898" y="1011357"/>
            <a:ext cx="1188965" cy="46473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1637,2</a:t>
            </a:r>
          </a:p>
        </p:txBody>
      </p:sp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id="{C530E61B-55E4-4377-A127-512DDDAA38F5}"/>
              </a:ext>
            </a:extLst>
          </p:cNvPr>
          <p:cNvSpPr/>
          <p:nvPr/>
        </p:nvSpPr>
        <p:spPr>
          <a:xfrm>
            <a:off x="5645215" y="1643742"/>
            <a:ext cx="1317625" cy="2807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AE0EFD9-B07F-EC90-4EA8-AF458311C953}"/>
              </a:ext>
            </a:extLst>
          </p:cNvPr>
          <p:cNvSpPr/>
          <p:nvPr/>
        </p:nvSpPr>
        <p:spPr>
          <a:xfrm>
            <a:off x="6070969" y="1979140"/>
            <a:ext cx="891871" cy="26157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877,8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1085CB1-E168-1179-B289-2111EEA6BCEA}"/>
              </a:ext>
            </a:extLst>
          </p:cNvPr>
          <p:cNvSpPr/>
          <p:nvPr/>
        </p:nvSpPr>
        <p:spPr>
          <a:xfrm>
            <a:off x="6071375" y="4652383"/>
            <a:ext cx="933910" cy="24191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20548,8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70365EE-DC64-6FEF-626A-0288473EC0A2}"/>
              </a:ext>
            </a:extLst>
          </p:cNvPr>
          <p:cNvSpPr/>
          <p:nvPr/>
        </p:nvSpPr>
        <p:spPr>
          <a:xfrm>
            <a:off x="6077081" y="4960968"/>
            <a:ext cx="928204" cy="205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2224,6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7C34A5D-EB61-F6E4-CC9C-11F9F27237D0}"/>
              </a:ext>
            </a:extLst>
          </p:cNvPr>
          <p:cNvSpPr/>
          <p:nvPr/>
        </p:nvSpPr>
        <p:spPr>
          <a:xfrm>
            <a:off x="6070969" y="5233081"/>
            <a:ext cx="967374" cy="19360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41264,1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1FDFF12D-70A0-5CA0-FF19-EDFB10C4525A}"/>
              </a:ext>
            </a:extLst>
          </p:cNvPr>
          <p:cNvCxnSpPr/>
          <p:nvPr/>
        </p:nvCxnSpPr>
        <p:spPr>
          <a:xfrm flipV="1">
            <a:off x="8216306" y="6305962"/>
            <a:ext cx="319300" cy="253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340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bject 2"/>
          <p:cNvSpPr>
            <a:spLocks noChangeArrowheads="1"/>
          </p:cNvSpPr>
          <p:nvPr/>
        </p:nvSpPr>
        <p:spPr bwMode="auto">
          <a:xfrm>
            <a:off x="-708" y="-103188"/>
            <a:ext cx="9144000" cy="69008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-1908175" y="-158750"/>
            <a:ext cx="10728647" cy="671513"/>
          </a:xfrm>
        </p:spPr>
        <p:txBody>
          <a:bodyPr wrap="square" lIns="0" tIns="114808" rIns="0" bIns="0" rtlCol="0">
            <a:spAutoFit/>
          </a:bodyPr>
          <a:lstStyle/>
          <a:p>
            <a:pPr marL="2978150" algn="l" eaLnBrk="1" fontAlgn="auto" hangingPunct="1">
              <a:spcAft>
                <a:spcPts val="0"/>
              </a:spcAft>
              <a:defRPr/>
            </a:pPr>
            <a:r>
              <a:rPr lang="ru-RU" sz="3600" b="1" spc="-15" dirty="0">
                <a:solidFill>
                  <a:schemeClr val="tx2">
                    <a:lumMod val="50000"/>
                  </a:schemeClr>
                </a:solidFill>
              </a:rPr>
              <a:t>Физическая культура и спорт, тыс. руб.</a:t>
            </a:r>
            <a:endParaRPr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556" name="object 32"/>
          <p:cNvSpPr>
            <a:spLocks noChangeArrowheads="1"/>
          </p:cNvSpPr>
          <p:nvPr/>
        </p:nvSpPr>
        <p:spPr bwMode="auto">
          <a:xfrm>
            <a:off x="3805238" y="3297238"/>
            <a:ext cx="481012" cy="68103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57" name="object 40"/>
          <p:cNvSpPr>
            <a:spLocks noChangeArrowheads="1"/>
          </p:cNvSpPr>
          <p:nvPr/>
        </p:nvSpPr>
        <p:spPr bwMode="auto">
          <a:xfrm>
            <a:off x="1581150" y="5141913"/>
            <a:ext cx="317500" cy="442912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58" name="object 44"/>
          <p:cNvSpPr>
            <a:spLocks noChangeArrowheads="1"/>
          </p:cNvSpPr>
          <p:nvPr/>
        </p:nvSpPr>
        <p:spPr bwMode="auto">
          <a:xfrm>
            <a:off x="1968500" y="5554663"/>
            <a:ext cx="276225" cy="3841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59" name="object 48"/>
          <p:cNvSpPr>
            <a:spLocks noChangeArrowheads="1"/>
          </p:cNvSpPr>
          <p:nvPr/>
        </p:nvSpPr>
        <p:spPr bwMode="auto">
          <a:xfrm>
            <a:off x="4573588" y="5200650"/>
            <a:ext cx="1482725" cy="3905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60" name="object 51"/>
          <p:cNvSpPr>
            <a:spLocks noChangeArrowheads="1"/>
          </p:cNvSpPr>
          <p:nvPr/>
        </p:nvSpPr>
        <p:spPr bwMode="auto">
          <a:xfrm>
            <a:off x="4965700" y="5581650"/>
            <a:ext cx="274638" cy="3841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61" name="object 58"/>
          <p:cNvSpPr>
            <a:spLocks noChangeArrowheads="1"/>
          </p:cNvSpPr>
          <p:nvPr/>
        </p:nvSpPr>
        <p:spPr bwMode="auto">
          <a:xfrm>
            <a:off x="7758113" y="6108700"/>
            <a:ext cx="374650" cy="525463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62" name="object 59"/>
          <p:cNvSpPr>
            <a:spLocks noChangeArrowheads="1"/>
          </p:cNvSpPr>
          <p:nvPr/>
        </p:nvSpPr>
        <p:spPr bwMode="auto">
          <a:xfrm>
            <a:off x="7812088" y="6108700"/>
            <a:ext cx="377825" cy="525463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63" name="object 62"/>
          <p:cNvSpPr>
            <a:spLocks noChangeArrowheads="1"/>
          </p:cNvSpPr>
          <p:nvPr/>
        </p:nvSpPr>
        <p:spPr bwMode="auto">
          <a:xfrm>
            <a:off x="7861300" y="6450013"/>
            <a:ext cx="247650" cy="347662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64" name="object 65"/>
          <p:cNvSpPr>
            <a:spLocks noChangeArrowheads="1"/>
          </p:cNvSpPr>
          <p:nvPr/>
        </p:nvSpPr>
        <p:spPr bwMode="auto">
          <a:xfrm>
            <a:off x="4819650" y="6110288"/>
            <a:ext cx="371475" cy="525462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65" name="object 66"/>
          <p:cNvSpPr>
            <a:spLocks noChangeArrowheads="1"/>
          </p:cNvSpPr>
          <p:nvPr/>
        </p:nvSpPr>
        <p:spPr bwMode="auto">
          <a:xfrm>
            <a:off x="4800600" y="6096000"/>
            <a:ext cx="377825" cy="525463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66" name="object 69"/>
          <p:cNvSpPr>
            <a:spLocks noChangeArrowheads="1"/>
          </p:cNvSpPr>
          <p:nvPr/>
        </p:nvSpPr>
        <p:spPr bwMode="auto">
          <a:xfrm>
            <a:off x="4819650" y="6453188"/>
            <a:ext cx="247650" cy="347662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67" name="object 72"/>
          <p:cNvSpPr>
            <a:spLocks noChangeArrowheads="1"/>
          </p:cNvSpPr>
          <p:nvPr/>
        </p:nvSpPr>
        <p:spPr bwMode="auto">
          <a:xfrm>
            <a:off x="1895475" y="5857875"/>
            <a:ext cx="636588" cy="900113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68" name="object 75"/>
          <p:cNvSpPr>
            <a:spLocks noChangeArrowheads="1"/>
          </p:cNvSpPr>
          <p:nvPr/>
        </p:nvSpPr>
        <p:spPr bwMode="auto">
          <a:xfrm>
            <a:off x="1905000" y="6423025"/>
            <a:ext cx="247650" cy="34766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69" name="object 91"/>
          <p:cNvSpPr>
            <a:spLocks noChangeArrowheads="1"/>
          </p:cNvSpPr>
          <p:nvPr/>
        </p:nvSpPr>
        <p:spPr bwMode="auto">
          <a:xfrm>
            <a:off x="5616575" y="6043613"/>
            <a:ext cx="227013" cy="317500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3570" name="object 96"/>
          <p:cNvSpPr>
            <a:spLocks noChangeArrowheads="1"/>
          </p:cNvSpPr>
          <p:nvPr/>
        </p:nvSpPr>
        <p:spPr bwMode="auto">
          <a:xfrm>
            <a:off x="8661400" y="6026150"/>
            <a:ext cx="227013" cy="317500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23572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05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3" name="object 21"/>
          <p:cNvSpPr>
            <a:spLocks noChangeArrowheads="1"/>
          </p:cNvSpPr>
          <p:nvPr/>
        </p:nvSpPr>
        <p:spPr bwMode="auto">
          <a:xfrm>
            <a:off x="-48096" y="1683336"/>
            <a:ext cx="5083175" cy="641350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МП «Развитие физической культуры и спорта»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4388748" y="1144470"/>
            <a:ext cx="64633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cs typeface="+mn-cs"/>
              </a:rPr>
              <a:t>1,9%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6331031" y="1105196"/>
            <a:ext cx="64633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cs typeface="+mn-cs"/>
              </a:rPr>
              <a:t>2,3%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8470654" y="1110231"/>
            <a:ext cx="64633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cs typeface="+mn-cs"/>
              </a:rPr>
              <a:t>2,4%</a:t>
            </a:r>
          </a:p>
        </p:txBody>
      </p:sp>
      <p:pic>
        <p:nvPicPr>
          <p:cNvPr id="23586" name="Рисунок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752" y="3899831"/>
            <a:ext cx="2686862" cy="1425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87" name="object 38"/>
          <p:cNvSpPr>
            <a:spLocks noChangeArrowheads="1"/>
          </p:cNvSpPr>
          <p:nvPr/>
        </p:nvSpPr>
        <p:spPr bwMode="auto">
          <a:xfrm>
            <a:off x="5783307" y="2717557"/>
            <a:ext cx="3360694" cy="410258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деятельности МАУ «ФОК»</a:t>
            </a:r>
            <a:endParaRPr lang="ru-RU" altLang="ru-RU" sz="1400" b="1" dirty="0">
              <a:solidFill>
                <a:schemeClr val="bg1"/>
              </a:solidFill>
            </a:endParaRPr>
          </a:p>
        </p:txBody>
      </p:sp>
      <p:pic>
        <p:nvPicPr>
          <p:cNvPr id="23589" name="Рисунок 1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660" y="3812881"/>
            <a:ext cx="2660024" cy="159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91" name="object 38"/>
          <p:cNvSpPr>
            <a:spLocks noChangeArrowheads="1"/>
          </p:cNvSpPr>
          <p:nvPr/>
        </p:nvSpPr>
        <p:spPr bwMode="auto">
          <a:xfrm>
            <a:off x="2853746" y="2744195"/>
            <a:ext cx="3043710" cy="417891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мероприятия</a:t>
            </a:r>
            <a:endParaRPr lang="ru-RU" altLang="ru-RU" sz="1400" b="1" dirty="0">
              <a:solidFill>
                <a:schemeClr val="bg1"/>
              </a:solidFill>
            </a:endParaRPr>
          </a:p>
        </p:txBody>
      </p:sp>
      <p:sp>
        <p:nvSpPr>
          <p:cNvPr id="23592" name="object 70"/>
          <p:cNvSpPr>
            <a:spLocks noChangeArrowheads="1"/>
          </p:cNvSpPr>
          <p:nvPr/>
        </p:nvSpPr>
        <p:spPr bwMode="auto">
          <a:xfrm>
            <a:off x="2777360" y="3127815"/>
            <a:ext cx="3450823" cy="662932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382,7 - ежегодно</a:t>
            </a:r>
          </a:p>
        </p:txBody>
      </p:sp>
      <p:sp>
        <p:nvSpPr>
          <p:cNvPr id="44" name="object 70"/>
          <p:cNvSpPr>
            <a:spLocks noChangeArrowheads="1"/>
          </p:cNvSpPr>
          <p:nvPr/>
        </p:nvSpPr>
        <p:spPr bwMode="auto">
          <a:xfrm>
            <a:off x="5783306" y="3127816"/>
            <a:ext cx="3478257" cy="662932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14899,2-ежегодно</a:t>
            </a:r>
          </a:p>
        </p:txBody>
      </p:sp>
      <p:sp>
        <p:nvSpPr>
          <p:cNvPr id="47" name="object 21"/>
          <p:cNvSpPr>
            <a:spLocks noChangeArrowheads="1"/>
          </p:cNvSpPr>
          <p:nvPr/>
        </p:nvSpPr>
        <p:spPr bwMode="auto">
          <a:xfrm>
            <a:off x="9974" y="5700712"/>
            <a:ext cx="5245874" cy="722312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МП «Профилактика правонарушений, терроризма </a:t>
            </a:r>
          </a:p>
          <a:p>
            <a:pPr algn="ctr" eaLnBrk="1" hangingPunct="1">
              <a:lnSpc>
                <a:spcPct val="86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экстремизма»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5662611" y="5700712"/>
            <a:ext cx="2095501" cy="749301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278,9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54" name="Овал 53"/>
          <p:cNvSpPr/>
          <p:nvPr/>
        </p:nvSpPr>
        <p:spPr>
          <a:xfrm>
            <a:off x="3069196" y="633481"/>
            <a:ext cx="1470976" cy="5400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29997,8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55" name="Овал 54"/>
          <p:cNvSpPr/>
          <p:nvPr/>
        </p:nvSpPr>
        <p:spPr>
          <a:xfrm>
            <a:off x="4878658" y="590163"/>
            <a:ext cx="1470976" cy="5400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29997,8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2026</a:t>
            </a:r>
          </a:p>
        </p:txBody>
      </p:sp>
      <p:sp>
        <p:nvSpPr>
          <p:cNvPr id="56" name="Овал 55"/>
          <p:cNvSpPr/>
          <p:nvPr/>
        </p:nvSpPr>
        <p:spPr>
          <a:xfrm>
            <a:off x="6961441" y="582015"/>
            <a:ext cx="1470976" cy="5400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29997,8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2027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057300" y="1153018"/>
            <a:ext cx="302845" cy="184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6008949" y="1113055"/>
            <a:ext cx="302845" cy="184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8167809" y="1005610"/>
            <a:ext cx="302845" cy="184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Овал 60"/>
          <p:cNvSpPr/>
          <p:nvPr/>
        </p:nvSpPr>
        <p:spPr>
          <a:xfrm>
            <a:off x="1356784" y="632327"/>
            <a:ext cx="1470976" cy="54002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ВСЕГО:</a:t>
            </a: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62" name="Овал 61"/>
          <p:cNvSpPr/>
          <p:nvPr/>
        </p:nvSpPr>
        <p:spPr>
          <a:xfrm>
            <a:off x="5343609" y="1714353"/>
            <a:ext cx="1470976" cy="619584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29718,9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2025-2027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tx1"/>
                </a:solidFill>
              </a:rPr>
              <a:t>ежегодно</a:t>
            </a:r>
          </a:p>
        </p:txBody>
      </p:sp>
      <p:sp>
        <p:nvSpPr>
          <p:cNvPr id="2" name="object 70">
            <a:extLst>
              <a:ext uri="{FF2B5EF4-FFF2-40B4-BE49-F238E27FC236}">
                <a16:creationId xmlns:a16="http://schemas.microsoft.com/office/drawing/2014/main" id="{4F57E481-4D3A-B871-59E1-E9DFCE14D8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563" y="3105862"/>
            <a:ext cx="3086285" cy="657060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14437,0 - ежегодно</a:t>
            </a:r>
          </a:p>
        </p:txBody>
      </p:sp>
      <p:sp>
        <p:nvSpPr>
          <p:cNvPr id="9" name="object 38">
            <a:extLst>
              <a:ext uri="{FF2B5EF4-FFF2-40B4-BE49-F238E27FC236}">
                <a16:creationId xmlns:a16="http://schemas.microsoft.com/office/drawing/2014/main" id="{98FDE742-1AF9-8A03-D0A7-0482DAD49C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563" y="2700257"/>
            <a:ext cx="2870261" cy="482605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Спортивная подготовка</a:t>
            </a:r>
            <a:endParaRPr lang="ru-RU" altLang="ru-RU" sz="1400" b="1" dirty="0">
              <a:solidFill>
                <a:schemeClr val="bg1"/>
              </a:solidFill>
            </a:endParaRP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A2246FA1-6CD5-113F-219D-ADD6DA4583DD}"/>
              </a:ext>
            </a:extLst>
          </p:cNvPr>
          <p:cNvCxnSpPr/>
          <p:nvPr/>
        </p:nvCxnSpPr>
        <p:spPr>
          <a:xfrm flipH="1">
            <a:off x="1581150" y="2352562"/>
            <a:ext cx="758602" cy="284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720578D5-0D33-E961-B93F-D5EEC6339F2C}"/>
              </a:ext>
            </a:extLst>
          </p:cNvPr>
          <p:cNvCxnSpPr/>
          <p:nvPr/>
        </p:nvCxnSpPr>
        <p:spPr>
          <a:xfrm>
            <a:off x="5191125" y="2352562"/>
            <a:ext cx="865188" cy="284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: вниз 15">
            <a:extLst>
              <a:ext uri="{FF2B5EF4-FFF2-40B4-BE49-F238E27FC236}">
                <a16:creationId xmlns:a16="http://schemas.microsoft.com/office/drawing/2014/main" id="{7D5F2AC0-F5D2-0003-D047-6BAADEDA4152}"/>
              </a:ext>
            </a:extLst>
          </p:cNvPr>
          <p:cNvSpPr/>
          <p:nvPr/>
        </p:nvSpPr>
        <p:spPr>
          <a:xfrm>
            <a:off x="3923928" y="2352562"/>
            <a:ext cx="45719" cy="34769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989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bject 2"/>
          <p:cNvSpPr>
            <a:spLocks noChangeArrowheads="1"/>
          </p:cNvSpPr>
          <p:nvPr/>
        </p:nvSpPr>
        <p:spPr bwMode="auto">
          <a:xfrm>
            <a:off x="0" y="-242888"/>
            <a:ext cx="9144000" cy="5543551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4579" name="object 4"/>
          <p:cNvSpPr>
            <a:spLocks noChangeArrowheads="1"/>
          </p:cNvSpPr>
          <p:nvPr/>
        </p:nvSpPr>
        <p:spPr bwMode="auto">
          <a:xfrm>
            <a:off x="7550150" y="0"/>
            <a:ext cx="790575" cy="10937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4580" name="object 5"/>
          <p:cNvSpPr>
            <a:spLocks noGrp="1"/>
          </p:cNvSpPr>
          <p:nvPr>
            <p:ph type="title"/>
          </p:nvPr>
        </p:nvSpPr>
        <p:spPr>
          <a:xfrm>
            <a:off x="0" y="-176213"/>
            <a:ext cx="9144000" cy="1120776"/>
          </a:xfrm>
        </p:spPr>
        <p:txBody>
          <a:bodyPr lIns="0" tIns="134874" rIns="0" bIns="0">
            <a:spAutoFit/>
          </a:bodyPr>
          <a:lstStyle/>
          <a:p>
            <a:pPr marL="1520825" eaLnBrk="1" hangingPunct="1"/>
            <a:r>
              <a:rPr lang="ru-RU" altLang="ru-RU" sz="3200" b="1" dirty="0">
                <a:solidFill>
                  <a:schemeClr val="tx2">
                    <a:lumMod val="50000"/>
                  </a:schemeClr>
                </a:solidFill>
              </a:rPr>
              <a:t>Обслуживание государственного и муниципального долга, </a:t>
            </a:r>
            <a:r>
              <a:rPr lang="ru-RU" altLang="ru-RU" sz="3200" b="1" dirty="0" err="1">
                <a:solidFill>
                  <a:schemeClr val="tx2">
                    <a:lumMod val="50000"/>
                  </a:schemeClr>
                </a:solidFill>
              </a:rPr>
              <a:t>тыс.руб</a:t>
            </a:r>
            <a:r>
              <a:rPr lang="ru-RU" altLang="ru-RU" sz="3200" b="1" dirty="0">
                <a:solidFill>
                  <a:schemeClr val="tx2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24581" name="object 13"/>
          <p:cNvSpPr>
            <a:spLocks noChangeArrowheads="1"/>
          </p:cNvSpPr>
          <p:nvPr/>
        </p:nvSpPr>
        <p:spPr bwMode="auto">
          <a:xfrm>
            <a:off x="7740650" y="1760538"/>
            <a:ext cx="730250" cy="78898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4582" name="object 24"/>
          <p:cNvSpPr>
            <a:spLocks noChangeArrowheads="1"/>
          </p:cNvSpPr>
          <p:nvPr/>
        </p:nvSpPr>
        <p:spPr bwMode="auto">
          <a:xfrm>
            <a:off x="266700" y="1341438"/>
            <a:ext cx="3368675" cy="295116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МП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«Управление муниципальными финансами»</a:t>
            </a:r>
          </a:p>
        </p:txBody>
      </p:sp>
      <p:sp>
        <p:nvSpPr>
          <p:cNvPr id="24583" name="object 29"/>
          <p:cNvSpPr>
            <a:spLocks noChangeArrowheads="1"/>
          </p:cNvSpPr>
          <p:nvPr/>
        </p:nvSpPr>
        <p:spPr bwMode="auto">
          <a:xfrm>
            <a:off x="3656013" y="2016125"/>
            <a:ext cx="1570037" cy="10668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</a:t>
            </a:r>
            <a:r>
              <a:rPr lang="ru-RU" altLang="ru-RU" sz="2800" b="1" dirty="0"/>
              <a:t>217,2</a:t>
            </a:r>
          </a:p>
        </p:txBody>
      </p:sp>
      <p:sp>
        <p:nvSpPr>
          <p:cNvPr id="24584" name="object 31"/>
          <p:cNvSpPr txBox="1">
            <a:spLocks noChangeArrowheads="1"/>
          </p:cNvSpPr>
          <p:nvPr/>
        </p:nvSpPr>
        <p:spPr bwMode="auto">
          <a:xfrm rot="10800000" flipV="1">
            <a:off x="3762375" y="1230313"/>
            <a:ext cx="13716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</a:p>
        </p:txBody>
      </p:sp>
      <p:sp>
        <p:nvSpPr>
          <p:cNvPr id="24585" name="object 34"/>
          <p:cNvSpPr>
            <a:spLocks noChangeArrowheads="1"/>
          </p:cNvSpPr>
          <p:nvPr/>
        </p:nvSpPr>
        <p:spPr bwMode="auto">
          <a:xfrm>
            <a:off x="6249988" y="3209925"/>
            <a:ext cx="557212" cy="78898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4586" name="AutoShape 2" descr="https://im3-tub-ru.yandex.net/i?id=b50e24db109103cb8d040b660ee7626d&amp;n=33&amp;h=190&amp;w=2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4587" name="object 31"/>
          <p:cNvSpPr txBox="1">
            <a:spLocks noChangeArrowheads="1"/>
          </p:cNvSpPr>
          <p:nvPr/>
        </p:nvSpPr>
        <p:spPr bwMode="auto">
          <a:xfrm rot="10800000" flipV="1">
            <a:off x="7102475" y="1217613"/>
            <a:ext cx="13716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2027</a:t>
            </a:r>
          </a:p>
        </p:txBody>
      </p:sp>
      <p:sp>
        <p:nvSpPr>
          <p:cNvPr id="24588" name="object 31"/>
          <p:cNvSpPr txBox="1">
            <a:spLocks noChangeArrowheads="1"/>
          </p:cNvSpPr>
          <p:nvPr/>
        </p:nvSpPr>
        <p:spPr bwMode="auto">
          <a:xfrm rot="10800000" flipV="1">
            <a:off x="5413375" y="1217613"/>
            <a:ext cx="12192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</a:p>
        </p:txBody>
      </p:sp>
      <p:pic>
        <p:nvPicPr>
          <p:cNvPr id="24589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05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0" name="object 29"/>
          <p:cNvSpPr>
            <a:spLocks noChangeArrowheads="1"/>
          </p:cNvSpPr>
          <p:nvPr/>
        </p:nvSpPr>
        <p:spPr bwMode="auto">
          <a:xfrm>
            <a:off x="5346700" y="2011363"/>
            <a:ext cx="1568450" cy="10668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/>
              <a:t>217,2</a:t>
            </a:r>
          </a:p>
        </p:txBody>
      </p:sp>
      <p:sp>
        <p:nvSpPr>
          <p:cNvPr id="24591" name="object 29"/>
          <p:cNvSpPr>
            <a:spLocks noChangeArrowheads="1"/>
          </p:cNvSpPr>
          <p:nvPr/>
        </p:nvSpPr>
        <p:spPr bwMode="auto">
          <a:xfrm>
            <a:off x="6954838" y="2006600"/>
            <a:ext cx="1570037" cy="10668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</a:t>
            </a:r>
            <a:r>
              <a:rPr lang="ru-RU" altLang="ru-RU" sz="2800" b="1" dirty="0"/>
              <a:t>217,2</a:t>
            </a:r>
          </a:p>
        </p:txBody>
      </p:sp>
      <p:sp>
        <p:nvSpPr>
          <p:cNvPr id="69" name="Пятиугольник 68"/>
          <p:cNvSpPr/>
          <p:nvPr/>
        </p:nvSpPr>
        <p:spPr>
          <a:xfrm>
            <a:off x="312738" y="4919663"/>
            <a:ext cx="3478212" cy="1655762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Обслуживание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муниципального долга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(оплата процентов за пользование кредитами)</a:t>
            </a:r>
            <a:endParaRPr lang="ru-RU" sz="1600" b="1" u="sng" dirty="0"/>
          </a:p>
        </p:txBody>
      </p:sp>
      <p:pic>
        <p:nvPicPr>
          <p:cNvPr id="24596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700" y="3603625"/>
            <a:ext cx="3621088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4919663"/>
            <a:ext cx="255905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8700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75" y="1916113"/>
            <a:ext cx="6783388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object 2"/>
          <p:cNvSpPr>
            <a:spLocks noChangeArrowheads="1"/>
          </p:cNvSpPr>
          <p:nvPr/>
        </p:nvSpPr>
        <p:spPr bwMode="auto">
          <a:xfrm>
            <a:off x="6350" y="-31750"/>
            <a:ext cx="9137650" cy="22367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5604" name="object 4"/>
          <p:cNvSpPr>
            <a:spLocks noChangeArrowheads="1"/>
          </p:cNvSpPr>
          <p:nvPr/>
        </p:nvSpPr>
        <p:spPr bwMode="auto">
          <a:xfrm>
            <a:off x="7550150" y="0"/>
            <a:ext cx="790575" cy="109378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5605" name="object 5"/>
          <p:cNvSpPr>
            <a:spLocks noGrp="1"/>
          </p:cNvSpPr>
          <p:nvPr>
            <p:ph type="title"/>
          </p:nvPr>
        </p:nvSpPr>
        <p:spPr>
          <a:xfrm>
            <a:off x="-684213" y="51284"/>
            <a:ext cx="9842501" cy="1613519"/>
          </a:xfrm>
        </p:spPr>
        <p:txBody>
          <a:bodyPr lIns="0" tIns="134874" rIns="0" bIns="0">
            <a:spAutoFit/>
          </a:bodyPr>
          <a:lstStyle/>
          <a:p>
            <a:pPr marL="1520825" eaLnBrk="1" hangingPunct="1"/>
            <a:r>
              <a:rPr lang="ru-RU" altLang="ru-RU" sz="3200" b="1" dirty="0">
                <a:solidFill>
                  <a:schemeClr val="tx2">
                    <a:lumMod val="50000"/>
                  </a:schemeClr>
                </a:solidFill>
              </a:rPr>
              <a:t>Межбюджетные трансферты общего характера бюджетам субъектов РФ и муниципальных образований, </a:t>
            </a:r>
            <a:r>
              <a:rPr lang="ru-RU" altLang="ru-RU" sz="3200" b="1" dirty="0" err="1">
                <a:solidFill>
                  <a:schemeClr val="tx2">
                    <a:lumMod val="50000"/>
                  </a:schemeClr>
                </a:solidFill>
              </a:rPr>
              <a:t>тыс.руб</a:t>
            </a:r>
            <a:r>
              <a:rPr lang="ru-RU" altLang="ru-RU" sz="3200" b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5606" name="object 13"/>
          <p:cNvSpPr>
            <a:spLocks noChangeArrowheads="1"/>
          </p:cNvSpPr>
          <p:nvPr/>
        </p:nvSpPr>
        <p:spPr bwMode="auto">
          <a:xfrm>
            <a:off x="8243888" y="3417888"/>
            <a:ext cx="730250" cy="7889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5607" name="object 24"/>
          <p:cNvSpPr>
            <a:spLocks noChangeArrowheads="1"/>
          </p:cNvSpPr>
          <p:nvPr/>
        </p:nvSpPr>
        <p:spPr bwMode="auto">
          <a:xfrm>
            <a:off x="155575" y="1916113"/>
            <a:ext cx="3886200" cy="2646362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МП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«Управление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муниципальными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 финансами»</a:t>
            </a:r>
          </a:p>
        </p:txBody>
      </p:sp>
      <p:sp>
        <p:nvSpPr>
          <p:cNvPr id="25608" name="object 29"/>
          <p:cNvSpPr>
            <a:spLocks noChangeArrowheads="1"/>
          </p:cNvSpPr>
          <p:nvPr/>
        </p:nvSpPr>
        <p:spPr bwMode="auto">
          <a:xfrm>
            <a:off x="3938457" y="2347913"/>
            <a:ext cx="1758950" cy="106680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</a:t>
            </a:r>
            <a:r>
              <a:rPr lang="ru-RU" altLang="ru-RU" b="1" dirty="0"/>
              <a:t>89810,8</a:t>
            </a:r>
          </a:p>
        </p:txBody>
      </p:sp>
      <p:sp>
        <p:nvSpPr>
          <p:cNvPr id="25609" name="object 31"/>
          <p:cNvSpPr txBox="1">
            <a:spLocks noChangeArrowheads="1"/>
          </p:cNvSpPr>
          <p:nvPr/>
        </p:nvSpPr>
        <p:spPr bwMode="auto">
          <a:xfrm rot="10800000" flipV="1">
            <a:off x="4349750" y="1916113"/>
            <a:ext cx="1371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</a:p>
        </p:txBody>
      </p:sp>
      <p:sp>
        <p:nvSpPr>
          <p:cNvPr id="25610" name="AutoShape 2" descr="https://im3-tub-ru.yandex.net/i?id=b50e24db109103cb8d040b660ee7626d&amp;n=33&amp;h=190&amp;w=2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5611" name="object 31"/>
          <p:cNvSpPr txBox="1">
            <a:spLocks noChangeArrowheads="1"/>
          </p:cNvSpPr>
          <p:nvPr/>
        </p:nvSpPr>
        <p:spPr bwMode="auto">
          <a:xfrm rot="10800000" flipV="1">
            <a:off x="7285038" y="1916113"/>
            <a:ext cx="1371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2027</a:t>
            </a:r>
          </a:p>
        </p:txBody>
      </p:sp>
      <p:sp>
        <p:nvSpPr>
          <p:cNvPr id="25612" name="object 31"/>
          <p:cNvSpPr txBox="1">
            <a:spLocks noChangeArrowheads="1"/>
          </p:cNvSpPr>
          <p:nvPr/>
        </p:nvSpPr>
        <p:spPr bwMode="auto">
          <a:xfrm rot="10800000" flipV="1">
            <a:off x="5932488" y="1895138"/>
            <a:ext cx="12192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</a:p>
        </p:txBody>
      </p:sp>
      <p:pic>
        <p:nvPicPr>
          <p:cNvPr id="25613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-31750"/>
            <a:ext cx="90805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Пятиугольник 68"/>
          <p:cNvSpPr/>
          <p:nvPr/>
        </p:nvSpPr>
        <p:spPr>
          <a:xfrm>
            <a:off x="307975" y="4509477"/>
            <a:ext cx="2937148" cy="1944687"/>
          </a:xfrm>
          <a:prstGeom prst="homePlat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Дотация бюджетам поселений на выравнивание бюджетной обеспеченности</a:t>
            </a:r>
            <a:endParaRPr lang="ru-RU" sz="1600" b="1" u="sng" dirty="0"/>
          </a:p>
        </p:txBody>
      </p:sp>
      <p:sp>
        <p:nvSpPr>
          <p:cNvPr id="25615" name="TextBox 6"/>
          <p:cNvSpPr txBox="1">
            <a:spLocks noChangeArrowheads="1"/>
          </p:cNvSpPr>
          <p:nvPr/>
        </p:nvSpPr>
        <p:spPr bwMode="auto">
          <a:xfrm>
            <a:off x="4457700" y="3373438"/>
            <a:ext cx="925513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</a:rPr>
              <a:t>5,6 %</a:t>
            </a:r>
          </a:p>
        </p:txBody>
      </p:sp>
      <p:sp>
        <p:nvSpPr>
          <p:cNvPr id="25616" name="Прямоугольник 7"/>
          <p:cNvSpPr>
            <a:spLocks noChangeArrowheads="1"/>
          </p:cNvSpPr>
          <p:nvPr/>
        </p:nvSpPr>
        <p:spPr bwMode="auto">
          <a:xfrm>
            <a:off x="6075363" y="3375025"/>
            <a:ext cx="869149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</a:rPr>
              <a:t>5,4 %</a:t>
            </a:r>
          </a:p>
        </p:txBody>
      </p:sp>
      <p:sp>
        <p:nvSpPr>
          <p:cNvPr id="25617" name="Прямоугольник 70"/>
          <p:cNvSpPr>
            <a:spLocks noChangeArrowheads="1"/>
          </p:cNvSpPr>
          <p:nvPr/>
        </p:nvSpPr>
        <p:spPr bwMode="auto">
          <a:xfrm>
            <a:off x="7820025" y="3365500"/>
            <a:ext cx="869149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</a:rPr>
              <a:t>5,4 %</a:t>
            </a:r>
          </a:p>
        </p:txBody>
      </p:sp>
      <p:pic>
        <p:nvPicPr>
          <p:cNvPr id="25618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905" y="4063477"/>
            <a:ext cx="1953866" cy="240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9" name="object 29"/>
          <p:cNvSpPr>
            <a:spLocks noChangeArrowheads="1"/>
          </p:cNvSpPr>
          <p:nvPr/>
        </p:nvSpPr>
        <p:spPr bwMode="auto">
          <a:xfrm>
            <a:off x="5630863" y="2314575"/>
            <a:ext cx="1758950" cy="106680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     </a:t>
            </a:r>
            <a:r>
              <a:rPr lang="ru-RU" altLang="ru-RU" b="1" dirty="0"/>
              <a:t>68812,5</a:t>
            </a:r>
          </a:p>
        </p:txBody>
      </p:sp>
      <p:sp>
        <p:nvSpPr>
          <p:cNvPr id="25620" name="object 29"/>
          <p:cNvSpPr>
            <a:spLocks noChangeArrowheads="1"/>
          </p:cNvSpPr>
          <p:nvPr/>
        </p:nvSpPr>
        <p:spPr bwMode="auto">
          <a:xfrm>
            <a:off x="7310437" y="2298700"/>
            <a:ext cx="1697037" cy="106680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    </a:t>
            </a:r>
            <a:r>
              <a:rPr lang="ru-RU" altLang="ru-RU" b="1" dirty="0"/>
              <a:t>68562,4</a:t>
            </a:r>
          </a:p>
        </p:txBody>
      </p:sp>
      <p:sp>
        <p:nvSpPr>
          <p:cNvPr id="2" name="Пятиугольник 68">
            <a:extLst>
              <a:ext uri="{FF2B5EF4-FFF2-40B4-BE49-F238E27FC236}">
                <a16:creationId xmlns:a16="http://schemas.microsoft.com/office/drawing/2014/main" id="{BF1484AF-FE7E-7AE5-821C-04A9146E4A5B}"/>
              </a:ext>
            </a:extLst>
          </p:cNvPr>
          <p:cNvSpPr/>
          <p:nvPr/>
        </p:nvSpPr>
        <p:spPr>
          <a:xfrm>
            <a:off x="4253862" y="4598988"/>
            <a:ext cx="2937148" cy="1868609"/>
          </a:xfrm>
          <a:prstGeom prst="homePlat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МБТ на материальное поощрение членов добровольных народных дружин</a:t>
            </a:r>
            <a:endParaRPr lang="ru-RU" sz="1600" b="1" u="sng" dirty="0"/>
          </a:p>
        </p:txBody>
      </p:sp>
      <p:sp>
        <p:nvSpPr>
          <p:cNvPr id="3" name="object 29">
            <a:extLst>
              <a:ext uri="{FF2B5EF4-FFF2-40B4-BE49-F238E27FC236}">
                <a16:creationId xmlns:a16="http://schemas.microsoft.com/office/drawing/2014/main" id="{7EE70AEF-B29D-6F38-D0C7-F01094F4DA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0840" y="4598989"/>
            <a:ext cx="1793021" cy="546099"/>
          </a:xfrm>
          <a:prstGeom prst="roundRect">
            <a:avLst/>
          </a:prstGeom>
          <a:ln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</a:t>
            </a:r>
            <a:r>
              <a:rPr lang="ru-RU" altLang="ru-RU" sz="1600" b="1" dirty="0"/>
              <a:t>87464,8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/>
              <a:t>(2025)</a:t>
            </a:r>
          </a:p>
        </p:txBody>
      </p:sp>
      <p:sp>
        <p:nvSpPr>
          <p:cNvPr id="6" name="object 29">
            <a:extLst>
              <a:ext uri="{FF2B5EF4-FFF2-40B4-BE49-F238E27FC236}">
                <a16:creationId xmlns:a16="http://schemas.microsoft.com/office/drawing/2014/main" id="{885C1262-D0EA-5A9E-3B82-C9374E7146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2281" y="5145088"/>
            <a:ext cx="1758950" cy="546099"/>
          </a:xfrm>
          <a:prstGeom prst="roundRect">
            <a:avLst/>
          </a:prstGeom>
          <a:ln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</a:t>
            </a:r>
            <a:r>
              <a:rPr lang="ru-RU" altLang="ru-RU" sz="1600" b="1" dirty="0"/>
              <a:t>66466,5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(</a:t>
            </a:r>
            <a:r>
              <a:rPr lang="ru-RU" altLang="ru-RU" sz="1200" b="1" dirty="0"/>
              <a:t>2026</a:t>
            </a:r>
            <a:r>
              <a:rPr lang="ru-RU" altLang="ru-RU" sz="1600" b="1" dirty="0"/>
              <a:t>)</a:t>
            </a:r>
          </a:p>
        </p:txBody>
      </p:sp>
      <p:sp>
        <p:nvSpPr>
          <p:cNvPr id="7" name="object 29">
            <a:extLst>
              <a:ext uri="{FF2B5EF4-FFF2-40B4-BE49-F238E27FC236}">
                <a16:creationId xmlns:a16="http://schemas.microsoft.com/office/drawing/2014/main" id="{DC2BD83A-74DD-4ACE-6870-A1D6BC595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0840" y="5712162"/>
            <a:ext cx="1758950" cy="617202"/>
          </a:xfrm>
          <a:prstGeom prst="roundRect">
            <a:avLst/>
          </a:prstGeom>
          <a:ln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</a:t>
            </a:r>
            <a:r>
              <a:rPr lang="ru-RU" altLang="ru-RU" sz="1600" b="1" dirty="0"/>
              <a:t>66216,4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(</a:t>
            </a:r>
            <a:r>
              <a:rPr lang="ru-RU" altLang="ru-RU" sz="1200" b="1" dirty="0"/>
              <a:t>2027</a:t>
            </a:r>
            <a:r>
              <a:rPr lang="ru-RU" altLang="ru-RU" sz="1600" b="1" dirty="0"/>
              <a:t>)</a:t>
            </a:r>
          </a:p>
        </p:txBody>
      </p:sp>
      <p:sp>
        <p:nvSpPr>
          <p:cNvPr id="8" name="object 29">
            <a:extLst>
              <a:ext uri="{FF2B5EF4-FFF2-40B4-BE49-F238E27FC236}">
                <a16:creationId xmlns:a16="http://schemas.microsoft.com/office/drawing/2014/main" id="{96E223D9-D857-D5A2-F1B7-BFB34A2A7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9097" y="5011440"/>
            <a:ext cx="1758950" cy="762937"/>
          </a:xfrm>
          <a:prstGeom prst="roundRect">
            <a:avLst/>
          </a:prstGeom>
          <a:ln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 </a:t>
            </a:r>
            <a:r>
              <a:rPr lang="ru-RU" altLang="ru-RU" sz="1600" b="1" dirty="0"/>
              <a:t>2346,0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ежегодно</a:t>
            </a:r>
          </a:p>
        </p:txBody>
      </p:sp>
    </p:spTree>
    <p:extLst>
      <p:ext uri="{BB962C8B-B14F-4D97-AF65-F5344CB8AC3E}">
        <p14:creationId xmlns:p14="http://schemas.microsoft.com/office/powerpoint/2010/main" val="579888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object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6627" name="object 4"/>
          <p:cNvSpPr txBox="1">
            <a:spLocks noChangeArrowheads="1"/>
          </p:cNvSpPr>
          <p:nvPr/>
        </p:nvSpPr>
        <p:spPr bwMode="auto">
          <a:xfrm>
            <a:off x="-828675" y="3487738"/>
            <a:ext cx="8670925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altLang="ru-RU" sz="4000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endParaRPr lang="ru-RU" altLang="ru-RU" sz="4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8" name="object 5"/>
          <p:cNvSpPr>
            <a:spLocks noChangeArrowheads="1"/>
          </p:cNvSpPr>
          <p:nvPr/>
        </p:nvSpPr>
        <p:spPr bwMode="auto">
          <a:xfrm>
            <a:off x="0" y="5334000"/>
            <a:ext cx="9144000" cy="1676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26629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6513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068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6513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1155700" y="333375"/>
            <a:ext cx="783208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/>
              <a:t>         </a:t>
            </a:r>
            <a:r>
              <a:rPr lang="ru-RU" altLang="ru-RU" sz="3600" b="1" dirty="0"/>
              <a:t>Структура доходов       (</a:t>
            </a:r>
            <a:r>
              <a:rPr lang="ru-RU" altLang="ru-RU" sz="3600" b="1" dirty="0" err="1"/>
              <a:t>млн.рублей</a:t>
            </a:r>
            <a:r>
              <a:rPr lang="ru-RU" altLang="ru-RU" sz="3600" b="1" dirty="0"/>
              <a:t>)</a:t>
            </a:r>
            <a:endParaRPr lang="ru-RU" altLang="ru-RU" sz="1800" dirty="0"/>
          </a:p>
        </p:txBody>
      </p:sp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3083125"/>
              </p:ext>
            </p:extLst>
          </p:nvPr>
        </p:nvGraphicFramePr>
        <p:xfrm>
          <a:off x="62855" y="1506353"/>
          <a:ext cx="9081145" cy="5130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622" y="5219743"/>
            <a:ext cx="2456158" cy="163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824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bject 2"/>
          <p:cNvSpPr>
            <a:spLocks noChangeArrowheads="1"/>
          </p:cNvSpPr>
          <p:nvPr/>
        </p:nvSpPr>
        <p:spPr bwMode="auto">
          <a:xfrm>
            <a:off x="53975" y="115888"/>
            <a:ext cx="9090025" cy="3603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/>
              <a:t>             </a:t>
            </a:r>
            <a:r>
              <a:rPr lang="ru-RU" altLang="ru-RU" b="1" dirty="0"/>
              <a:t>Налоговые и неналоговые доходы        (</a:t>
            </a:r>
            <a:r>
              <a:rPr lang="ru-RU" altLang="ru-RU" b="1" dirty="0" err="1"/>
              <a:t>млн.рублей</a:t>
            </a:r>
            <a:r>
              <a:rPr lang="ru-RU" altLang="ru-RU" b="1" dirty="0"/>
              <a:t>)</a:t>
            </a:r>
          </a:p>
        </p:txBody>
      </p:sp>
      <p:sp>
        <p:nvSpPr>
          <p:cNvPr id="7171" name="object 4"/>
          <p:cNvSpPr txBox="1">
            <a:spLocks noChangeArrowheads="1"/>
          </p:cNvSpPr>
          <p:nvPr/>
        </p:nvSpPr>
        <p:spPr bwMode="auto">
          <a:xfrm>
            <a:off x="357188" y="2205038"/>
            <a:ext cx="8429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object 5"/>
          <p:cNvSpPr>
            <a:spLocks noChangeArrowheads="1"/>
          </p:cNvSpPr>
          <p:nvPr/>
        </p:nvSpPr>
        <p:spPr bwMode="auto">
          <a:xfrm>
            <a:off x="0" y="5589588"/>
            <a:ext cx="9144000" cy="142081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7173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52513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174" name="Объект 3"/>
          <p:cNvGraphicFramePr>
            <a:graphicFrameLocks/>
          </p:cNvGraphicFramePr>
          <p:nvPr/>
        </p:nvGraphicFramePr>
        <p:xfrm>
          <a:off x="200025" y="1663700"/>
          <a:ext cx="8670925" cy="447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8669263" imgH="4480948" progId="Excel.Chart.8">
                  <p:embed/>
                </p:oleObj>
              </mc:Choice>
              <mc:Fallback>
                <p:oleObj r:id="rId5" imgW="8669263" imgH="4480948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1663700"/>
                        <a:ext cx="8670925" cy="447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3224732"/>
              </p:ext>
            </p:extLst>
          </p:nvPr>
        </p:nvGraphicFramePr>
        <p:xfrm>
          <a:off x="899592" y="1036050"/>
          <a:ext cx="8296583" cy="568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580222" y="2634064"/>
            <a:ext cx="820882" cy="66172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  <a:cs typeface="+mn-cs"/>
              </a:rPr>
              <a:t>  </a:t>
            </a:r>
            <a:r>
              <a:rPr lang="ru-RU" sz="1700" b="1" dirty="0">
                <a:latin typeface="+mn-lt"/>
                <a:cs typeface="+mn-cs"/>
              </a:rPr>
              <a:t>94,6%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741401157"/>
              </p:ext>
            </p:extLst>
          </p:nvPr>
        </p:nvGraphicFramePr>
        <p:xfrm>
          <a:off x="-1" y="1268760"/>
          <a:ext cx="1835697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400304" y="2563010"/>
            <a:ext cx="785764" cy="66172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  <a:cs typeface="+mn-cs"/>
              </a:rPr>
              <a:t>  </a:t>
            </a:r>
            <a:r>
              <a:rPr lang="ru-RU" sz="1700" b="1" dirty="0">
                <a:latin typeface="+mn-lt"/>
                <a:cs typeface="+mn-cs"/>
              </a:rPr>
              <a:t>94,</a:t>
            </a:r>
            <a:r>
              <a:rPr lang="en-US" sz="1700" b="1" dirty="0">
                <a:latin typeface="+mn-lt"/>
                <a:cs typeface="+mn-cs"/>
              </a:rPr>
              <a:t>6</a:t>
            </a:r>
            <a:r>
              <a:rPr lang="ru-RU" sz="1700" b="1" dirty="0">
                <a:latin typeface="+mn-lt"/>
                <a:cs typeface="+mn-cs"/>
              </a:rPr>
              <a:t>%</a:t>
            </a:r>
          </a:p>
        </p:txBody>
      </p:sp>
      <p:sp>
        <p:nvSpPr>
          <p:cNvPr id="13" name="TextBox 7"/>
          <p:cNvSpPr txBox="1"/>
          <p:nvPr/>
        </p:nvSpPr>
        <p:spPr>
          <a:xfrm>
            <a:off x="8460225" y="5435931"/>
            <a:ext cx="725843" cy="369332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/>
              <a:t>5,</a:t>
            </a:r>
            <a:r>
              <a:rPr lang="en-US" sz="1800" b="1" dirty="0"/>
              <a:t>4</a:t>
            </a:r>
            <a:r>
              <a:rPr lang="ru-RU" sz="1800" b="1" dirty="0"/>
              <a:t>%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8358235" y="5819589"/>
            <a:ext cx="216024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трелка вправо 2"/>
          <p:cNvSpPr/>
          <p:nvPr/>
        </p:nvSpPr>
        <p:spPr>
          <a:xfrm rot="17683613">
            <a:off x="1230752" y="3296118"/>
            <a:ext cx="2620475" cy="127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6307023" y="3309822"/>
            <a:ext cx="497225" cy="413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7"/>
          <p:cNvSpPr txBox="1"/>
          <p:nvPr/>
        </p:nvSpPr>
        <p:spPr>
          <a:xfrm>
            <a:off x="5436096" y="1582171"/>
            <a:ext cx="576064" cy="26161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4</a:t>
            </a:r>
            <a:r>
              <a:rPr lang="en-US" b="1" dirty="0"/>
              <a:t>3</a:t>
            </a:r>
            <a:r>
              <a:rPr lang="ru-RU" b="1" dirty="0"/>
              <a:t>,4 %</a:t>
            </a:r>
          </a:p>
        </p:txBody>
      </p:sp>
      <p:sp>
        <p:nvSpPr>
          <p:cNvPr id="18" name="TextBox 7"/>
          <p:cNvSpPr txBox="1"/>
          <p:nvPr/>
        </p:nvSpPr>
        <p:spPr>
          <a:xfrm>
            <a:off x="7668344" y="1620598"/>
            <a:ext cx="576064" cy="26161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4</a:t>
            </a:r>
            <a:r>
              <a:rPr lang="en-US" b="1" dirty="0"/>
              <a:t>3</a:t>
            </a:r>
            <a:r>
              <a:rPr lang="ru-RU" b="1" dirty="0"/>
              <a:t>,3 %</a:t>
            </a:r>
          </a:p>
        </p:txBody>
      </p:sp>
    </p:spTree>
    <p:extLst>
      <p:ext uri="{BB962C8B-B14F-4D97-AF65-F5344CB8AC3E}">
        <p14:creationId xmlns:p14="http://schemas.microsoft.com/office/powerpoint/2010/main" val="2425299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8207524"/>
              </p:ext>
            </p:extLst>
          </p:nvPr>
        </p:nvGraphicFramePr>
        <p:xfrm>
          <a:off x="-41517" y="1135603"/>
          <a:ext cx="9144001" cy="3089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043608" y="188913"/>
            <a:ext cx="763284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 dirty="0"/>
              <a:t>Структура налоговых доходов, млн. руб.</a:t>
            </a:r>
          </a:p>
        </p:txBody>
      </p:sp>
      <p:sp>
        <p:nvSpPr>
          <p:cNvPr id="8196" name="TextBox 1"/>
          <p:cNvSpPr txBox="1">
            <a:spLocks noChangeArrowheads="1"/>
          </p:cNvSpPr>
          <p:nvPr/>
        </p:nvSpPr>
        <p:spPr bwMode="auto">
          <a:xfrm>
            <a:off x="4579902" y="3810767"/>
            <a:ext cx="1295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/>
              <a:t>УСН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3125" y="4716880"/>
            <a:ext cx="2670009" cy="120783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% зачисления налога</a:t>
            </a:r>
          </a:p>
          <a:p>
            <a:pPr algn="ctr"/>
            <a:r>
              <a:rPr lang="ru-RU" sz="1600" dirty="0"/>
              <a:t>2025     2026     2027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</a:rPr>
              <a:t>54/19/62/15</a:t>
            </a:r>
            <a:r>
              <a:rPr lang="ru-RU" sz="1000" b="1" dirty="0">
                <a:solidFill>
                  <a:schemeClr val="tx1"/>
                </a:solidFill>
              </a:rPr>
              <a:t> </a:t>
            </a:r>
            <a:r>
              <a:rPr lang="en-US" sz="1000" b="1" dirty="0">
                <a:solidFill>
                  <a:schemeClr val="tx1"/>
                </a:solidFill>
              </a:rPr>
              <a:t>   </a:t>
            </a:r>
            <a:r>
              <a:rPr lang="ru-RU" sz="1000" b="1" dirty="0">
                <a:solidFill>
                  <a:schemeClr val="tx1"/>
                </a:solidFill>
              </a:rPr>
              <a:t> </a:t>
            </a:r>
            <a:r>
              <a:rPr lang="en-US" sz="1000" b="1" dirty="0">
                <a:solidFill>
                  <a:schemeClr val="tx1"/>
                </a:solidFill>
              </a:rPr>
              <a:t>50/1*9/58/15</a:t>
            </a:r>
            <a:r>
              <a:rPr lang="ru-RU" sz="1000" b="1" dirty="0">
                <a:solidFill>
                  <a:schemeClr val="tx1"/>
                </a:solidFill>
              </a:rPr>
              <a:t>  </a:t>
            </a:r>
            <a:r>
              <a:rPr lang="en-US" sz="1000" b="1" dirty="0">
                <a:solidFill>
                  <a:schemeClr val="tx1"/>
                </a:solidFill>
              </a:rPr>
              <a:t>48/19/56/15</a:t>
            </a: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7" name="Стрелка влево 16"/>
          <p:cNvSpPr/>
          <p:nvPr/>
        </p:nvSpPr>
        <p:spPr>
          <a:xfrm rot="5400000">
            <a:off x="1353294" y="4119172"/>
            <a:ext cx="292993" cy="484632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090866" y="1640537"/>
            <a:ext cx="1986665" cy="421628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i="1" u="sng" dirty="0">
              <a:solidFill>
                <a:schemeClr val="tx1"/>
              </a:solidFill>
            </a:endParaRPr>
          </a:p>
          <a:p>
            <a:pPr algn="ctr"/>
            <a:endParaRPr lang="ru-RU" sz="1400" b="1" i="1" u="sng" dirty="0">
              <a:solidFill>
                <a:schemeClr val="tx1"/>
              </a:solidFill>
            </a:endParaRPr>
          </a:p>
          <a:p>
            <a:pPr algn="ctr"/>
            <a:r>
              <a:rPr lang="ru-RU" sz="1400" b="1" i="1" u="sng" dirty="0">
                <a:solidFill>
                  <a:schemeClr val="tx1"/>
                </a:solidFill>
              </a:rPr>
              <a:t>Акцизы</a:t>
            </a:r>
          </a:p>
          <a:p>
            <a:pPr algn="ctr"/>
            <a:r>
              <a:rPr lang="ru-RU" sz="1400" i="1" dirty="0">
                <a:solidFill>
                  <a:schemeClr val="tx1"/>
                </a:solidFill>
              </a:rPr>
              <a:t> 2025- 5,5</a:t>
            </a:r>
          </a:p>
          <a:p>
            <a:pPr algn="ctr"/>
            <a:r>
              <a:rPr lang="ru-RU" sz="1400" i="1" dirty="0">
                <a:solidFill>
                  <a:schemeClr val="tx1"/>
                </a:solidFill>
              </a:rPr>
              <a:t>2026-5,7</a:t>
            </a:r>
          </a:p>
          <a:p>
            <a:pPr algn="ctr"/>
            <a:r>
              <a:rPr lang="ru-RU" sz="1400" i="1" dirty="0">
                <a:solidFill>
                  <a:schemeClr val="tx1"/>
                </a:solidFill>
              </a:rPr>
              <a:t>2027-7,5</a:t>
            </a:r>
          </a:p>
          <a:p>
            <a:pPr algn="ctr"/>
            <a:endParaRPr lang="ru-RU" sz="1400" b="1" i="1" u="sng" dirty="0">
              <a:solidFill>
                <a:schemeClr val="tx1"/>
              </a:solidFill>
            </a:endParaRPr>
          </a:p>
          <a:p>
            <a:pPr algn="ctr"/>
            <a:r>
              <a:rPr lang="ru-RU" sz="1400" b="1" i="1" u="sng" dirty="0">
                <a:solidFill>
                  <a:schemeClr val="tx1"/>
                </a:solidFill>
              </a:rPr>
              <a:t>Сельхозналог</a:t>
            </a:r>
          </a:p>
          <a:p>
            <a:pPr algn="ctr"/>
            <a:r>
              <a:rPr lang="ru-RU" sz="1400" i="1" dirty="0">
                <a:solidFill>
                  <a:schemeClr val="tx1"/>
                </a:solidFill>
              </a:rPr>
              <a:t>2025- 0,1</a:t>
            </a:r>
          </a:p>
          <a:p>
            <a:pPr algn="ctr"/>
            <a:r>
              <a:rPr lang="ru-RU" sz="1400" i="1" dirty="0">
                <a:solidFill>
                  <a:schemeClr val="tx1"/>
                </a:solidFill>
              </a:rPr>
              <a:t>2026- 0,1</a:t>
            </a:r>
          </a:p>
          <a:p>
            <a:pPr algn="ctr"/>
            <a:r>
              <a:rPr lang="ru-RU" sz="1400" i="1" dirty="0">
                <a:solidFill>
                  <a:schemeClr val="tx1"/>
                </a:solidFill>
              </a:rPr>
              <a:t>2027- 0,1</a:t>
            </a:r>
            <a:endParaRPr lang="ru-RU" sz="1400" b="1" i="1" u="sng" dirty="0">
              <a:solidFill>
                <a:schemeClr val="tx1"/>
              </a:solidFill>
            </a:endParaRPr>
          </a:p>
          <a:p>
            <a:pPr algn="ctr"/>
            <a:endParaRPr lang="ru-RU" sz="1400" b="1" i="1" u="sng" dirty="0">
              <a:solidFill>
                <a:schemeClr val="tx1"/>
              </a:solidFill>
            </a:endParaRPr>
          </a:p>
          <a:p>
            <a:pPr algn="ctr"/>
            <a:r>
              <a:rPr lang="ru-RU" sz="1400" b="1" i="1" u="sng" dirty="0">
                <a:solidFill>
                  <a:schemeClr val="tx1"/>
                </a:solidFill>
              </a:rPr>
              <a:t>Патенты</a:t>
            </a:r>
          </a:p>
          <a:p>
            <a:pPr algn="ctr"/>
            <a:r>
              <a:rPr lang="ru-RU" sz="1400" i="1" dirty="0">
                <a:solidFill>
                  <a:schemeClr val="tx1"/>
                </a:solidFill>
              </a:rPr>
              <a:t>2025- 7,4</a:t>
            </a:r>
          </a:p>
          <a:p>
            <a:pPr algn="ctr"/>
            <a:r>
              <a:rPr lang="ru-RU" sz="1400" i="1" dirty="0">
                <a:solidFill>
                  <a:schemeClr val="tx1"/>
                </a:solidFill>
              </a:rPr>
              <a:t>2026-7,8</a:t>
            </a:r>
          </a:p>
          <a:p>
            <a:pPr algn="ctr"/>
            <a:r>
              <a:rPr lang="ru-RU" sz="1400" i="1" dirty="0">
                <a:solidFill>
                  <a:schemeClr val="tx1"/>
                </a:solidFill>
              </a:rPr>
              <a:t>2027- 8,0</a:t>
            </a:r>
            <a:endParaRPr lang="ru-RU" sz="1400" b="1" i="1" u="sng" dirty="0">
              <a:solidFill>
                <a:schemeClr val="tx1"/>
              </a:solidFill>
            </a:endParaRPr>
          </a:p>
          <a:p>
            <a:pPr algn="ctr"/>
            <a:endParaRPr lang="ru-RU" sz="1400" b="1" i="1" u="sng" dirty="0">
              <a:solidFill>
                <a:schemeClr val="tx1"/>
              </a:solidFill>
            </a:endParaRPr>
          </a:p>
          <a:p>
            <a:pPr algn="ctr"/>
            <a:r>
              <a:rPr lang="ru-RU" sz="1400" b="1" i="1" u="sng" dirty="0">
                <a:solidFill>
                  <a:schemeClr val="tx1"/>
                </a:solidFill>
              </a:rPr>
              <a:t>Госпошлина</a:t>
            </a:r>
          </a:p>
          <a:p>
            <a:pPr algn="ctr"/>
            <a:r>
              <a:rPr lang="ru-RU" sz="1400" i="1" dirty="0">
                <a:solidFill>
                  <a:schemeClr val="tx1"/>
                </a:solidFill>
              </a:rPr>
              <a:t>2025- 12,0</a:t>
            </a:r>
          </a:p>
          <a:p>
            <a:pPr algn="ctr"/>
            <a:r>
              <a:rPr lang="ru-RU" sz="1400" i="1" dirty="0">
                <a:solidFill>
                  <a:schemeClr val="tx1"/>
                </a:solidFill>
              </a:rPr>
              <a:t>2026-12,3</a:t>
            </a:r>
          </a:p>
          <a:p>
            <a:pPr algn="ctr"/>
            <a:r>
              <a:rPr lang="ru-RU" sz="1400" i="1" dirty="0">
                <a:solidFill>
                  <a:schemeClr val="tx1"/>
                </a:solidFill>
              </a:rPr>
              <a:t>2027-12,7</a:t>
            </a:r>
            <a:endParaRPr lang="ru-RU" sz="1400" b="1" i="1" u="sng" dirty="0">
              <a:solidFill>
                <a:schemeClr val="tx1"/>
              </a:solidFill>
            </a:endParaRPr>
          </a:p>
          <a:p>
            <a:endParaRPr lang="ru-RU" sz="1400" b="1" i="1" u="sng" dirty="0">
              <a:solidFill>
                <a:schemeClr val="tx1"/>
              </a:solidFill>
            </a:endParaRPr>
          </a:p>
          <a:p>
            <a:pPr algn="ctr"/>
            <a:endParaRPr lang="ru-RU" sz="1400" i="1" dirty="0"/>
          </a:p>
        </p:txBody>
      </p:sp>
      <p:sp>
        <p:nvSpPr>
          <p:cNvPr id="4" name="Скругленный прямоугольник 7">
            <a:extLst>
              <a:ext uri="{FF2B5EF4-FFF2-40B4-BE49-F238E27FC236}">
                <a16:creationId xmlns:a16="http://schemas.microsoft.com/office/drawing/2014/main" id="{4473BFDC-F5F6-45C5-3EB6-D7F8D592A80F}"/>
              </a:ext>
            </a:extLst>
          </p:cNvPr>
          <p:cNvSpPr/>
          <p:nvPr/>
        </p:nvSpPr>
        <p:spPr>
          <a:xfrm>
            <a:off x="3236995" y="4716880"/>
            <a:ext cx="2670009" cy="120783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Упрощённая система налогообложения</a:t>
            </a: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лево 16">
            <a:extLst>
              <a:ext uri="{FF2B5EF4-FFF2-40B4-BE49-F238E27FC236}">
                <a16:creationId xmlns:a16="http://schemas.microsoft.com/office/drawing/2014/main" id="{2BFBFCF5-6E6C-0185-DDE9-8B0766379C22}"/>
              </a:ext>
            </a:extLst>
          </p:cNvPr>
          <p:cNvSpPr/>
          <p:nvPr/>
        </p:nvSpPr>
        <p:spPr>
          <a:xfrm rot="5400000">
            <a:off x="4689032" y="4117504"/>
            <a:ext cx="292993" cy="484632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F9C16DEF-F79B-1B8A-CDF8-42AE8ACC716C}"/>
                  </a:ext>
                </a:extLst>
              </p14:cNvPr>
              <p14:cNvContentPartPr/>
              <p14:nvPr/>
            </p14:nvContentPartPr>
            <p14:xfrm>
              <a:off x="-765291" y="1037243"/>
              <a:ext cx="360" cy="36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F9C16DEF-F79B-1B8A-CDF8-42AE8ACC716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774291" y="983243"/>
                <a:ext cx="18000" cy="1080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 descr="https://upload.wikimedia.org/wikipedia/commons/1/14/Coat_of_Arms_of_Staraya_Russa_%28Novgorod_oblast%29_%281781%29.png">
            <a:extLst>
              <a:ext uri="{FF2B5EF4-FFF2-40B4-BE49-F238E27FC236}">
                <a16:creationId xmlns:a16="http://schemas.microsoft.com/office/drawing/2014/main" id="{2814231A-DFA1-C821-F032-AF3874128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05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4614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493139"/>
              </p:ext>
            </p:extLst>
          </p:nvPr>
        </p:nvGraphicFramePr>
        <p:xfrm>
          <a:off x="-180528" y="1375177"/>
          <a:ext cx="6481684" cy="3800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219" name="TextBox 1"/>
          <p:cNvSpPr txBox="1">
            <a:spLocks noChangeArrowheads="1"/>
          </p:cNvSpPr>
          <p:nvPr/>
        </p:nvSpPr>
        <p:spPr bwMode="auto">
          <a:xfrm>
            <a:off x="827584" y="88059"/>
            <a:ext cx="77057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 dirty="0"/>
              <a:t>Структура неналоговых доходов, </a:t>
            </a:r>
            <a:r>
              <a:rPr lang="ru-RU" altLang="ru-RU" b="1" dirty="0" err="1"/>
              <a:t>млн.руб</a:t>
            </a:r>
            <a:r>
              <a:rPr lang="ru-RU" altLang="ru-RU" b="1" dirty="0"/>
              <a:t>.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-58407" y="5095828"/>
            <a:ext cx="136956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Доходы от использования имущества</a:t>
            </a:r>
          </a:p>
        </p:txBody>
      </p:sp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1155954" y="5043538"/>
            <a:ext cx="136815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доходы от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продажи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земли</a:t>
            </a:r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2723498" y="5175732"/>
            <a:ext cx="8258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/>
              <a:t>штрафы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610637" y="2060848"/>
            <a:ext cx="2315135" cy="4039711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bg1"/>
              </a:solidFill>
            </a:endParaRPr>
          </a:p>
          <a:p>
            <a:pPr algn="ctr"/>
            <a:r>
              <a:rPr lang="ru-RU" sz="1400" dirty="0">
                <a:solidFill>
                  <a:schemeClr val="bg1"/>
                </a:solidFill>
              </a:rPr>
              <a:t>Учтены изменения, предусматривающие:</a:t>
            </a:r>
          </a:p>
          <a:p>
            <a:pPr algn="ctr"/>
            <a:endParaRPr lang="ru-RU" sz="1500" dirty="0"/>
          </a:p>
          <a:p>
            <a:pPr algn="ctr"/>
            <a:r>
              <a:rPr lang="ru-RU" sz="1400" dirty="0"/>
              <a:t>- процент зачисления  платы за негативное воздействие на окружающую среду в размере 60 процентов;</a:t>
            </a:r>
          </a:p>
          <a:p>
            <a:pPr algn="ctr"/>
            <a:endParaRPr lang="ru-RU" sz="1400" dirty="0"/>
          </a:p>
          <a:p>
            <a:pPr algn="ctr"/>
            <a:r>
              <a:rPr lang="ru-RU" sz="1400" dirty="0"/>
              <a:t>- зачисление административных штрафов, налагаемых комиссией по делам несовершеннолетних и защите их прав - 50 процентов.</a:t>
            </a:r>
          </a:p>
          <a:p>
            <a:pPr marL="285750" indent="-285750" algn="ctr">
              <a:buFontTx/>
              <a:buChar char="-"/>
            </a:pP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3725555" y="1196752"/>
            <a:ext cx="2787381" cy="517158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86161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доходы от компенсации затрат бюджета</a:t>
            </a:r>
            <a:endParaRPr lang="ru-RU" sz="1200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</a:endParaRPr>
          </a:p>
          <a:p>
            <a:pPr algn="ctr"/>
            <a:endParaRPr lang="ru-RU" sz="1400" b="1" dirty="0">
              <a:solidFill>
                <a:schemeClr val="tx1"/>
              </a:solidFill>
            </a:endParaRPr>
          </a:p>
          <a:p>
            <a:pPr algn="ctr"/>
            <a:endParaRPr lang="ru-RU" sz="1400" b="1" dirty="0">
              <a:solidFill>
                <a:schemeClr val="tx1"/>
              </a:solidFill>
            </a:endParaRPr>
          </a:p>
          <a:p>
            <a:pPr algn="ctr"/>
            <a:r>
              <a:rPr lang="ru-RU" sz="1400" b="1" dirty="0">
                <a:solidFill>
                  <a:schemeClr val="tx1"/>
                </a:solidFill>
              </a:rPr>
              <a:t>плата за негативное воздействие на окружающую среду</a:t>
            </a:r>
          </a:p>
          <a:p>
            <a:pPr algn="ctr"/>
            <a:endParaRPr lang="ru-RU" sz="1400" b="1" dirty="0">
              <a:solidFill>
                <a:schemeClr val="tx1"/>
              </a:solidFill>
            </a:endParaRPr>
          </a:p>
          <a:p>
            <a:pPr algn="ctr"/>
            <a:endParaRPr lang="ru-RU" sz="1400" b="1" dirty="0">
              <a:solidFill>
                <a:schemeClr val="tx1"/>
              </a:solidFill>
            </a:endParaRPr>
          </a:p>
          <a:p>
            <a:pPr algn="ctr"/>
            <a:endParaRPr lang="ru-RU" sz="1400" b="1" dirty="0">
              <a:solidFill>
                <a:schemeClr val="tx1"/>
              </a:solidFill>
            </a:endParaRPr>
          </a:p>
          <a:p>
            <a:pPr algn="ctr"/>
            <a:r>
              <a:rPr lang="ru-RU" sz="1400" b="1" dirty="0">
                <a:solidFill>
                  <a:schemeClr val="tx1"/>
                </a:solidFill>
              </a:rPr>
              <a:t>плата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плата за увеличение площади земельных участков, находящихся в частной собственности, в результате </a:t>
            </a:r>
            <a:r>
              <a:rPr lang="ru-RU" sz="12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перераспределения таких земельных участков, государственная собственность на которые не разграничена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200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450620" y="1624915"/>
            <a:ext cx="1296144" cy="5760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b="1" u="sng" dirty="0">
                <a:solidFill>
                  <a:schemeClr val="tx1"/>
                </a:solidFill>
              </a:rPr>
              <a:t>2025- 2027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0</a:t>
            </a:r>
            <a:r>
              <a:rPr lang="ru-RU" sz="1200" b="1" dirty="0">
                <a:solidFill>
                  <a:schemeClr val="tx1"/>
                </a:solidFill>
              </a:rPr>
              <a:t>,2 ежегодно </a:t>
            </a:r>
          </a:p>
        </p:txBody>
      </p:sp>
      <p:sp>
        <p:nvSpPr>
          <p:cNvPr id="17" name="Овал 16"/>
          <p:cNvSpPr/>
          <p:nvPr/>
        </p:nvSpPr>
        <p:spPr>
          <a:xfrm>
            <a:off x="4380194" y="2697643"/>
            <a:ext cx="1296144" cy="5760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b="1" dirty="0">
                <a:solidFill>
                  <a:schemeClr val="tx1"/>
                </a:solidFill>
              </a:rPr>
              <a:t>2025 – 2,2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</a:rPr>
              <a:t>2026 – 2,6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</a:rPr>
              <a:t>2027 – 2,5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90A41CC0-1861-87E1-2B69-28540491B915}"/>
              </a:ext>
            </a:extLst>
          </p:cNvPr>
          <p:cNvSpPr/>
          <p:nvPr/>
        </p:nvSpPr>
        <p:spPr>
          <a:xfrm>
            <a:off x="4263488" y="4921898"/>
            <a:ext cx="1711514" cy="88044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b="1" dirty="0">
                <a:solidFill>
                  <a:schemeClr val="tx1"/>
                </a:solidFill>
              </a:rPr>
              <a:t>2025 – 0,6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</a:rPr>
              <a:t>2026 – 0,6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</a:rPr>
              <a:t>2027 – 0,6</a:t>
            </a:r>
          </a:p>
          <a:p>
            <a:pPr algn="ctr"/>
            <a:r>
              <a:rPr lang="ru-RU" sz="1200" b="1" dirty="0">
                <a:solidFill>
                  <a:schemeClr val="tx1"/>
                </a:solidFill>
              </a:rPr>
              <a:t>  </a:t>
            </a:r>
          </a:p>
        </p:txBody>
      </p:sp>
      <p:pic>
        <p:nvPicPr>
          <p:cNvPr id="7" name="Picture 2" descr="https://upload.wikimedia.org/wikipedia/commons/1/14/Coat_of_Arms_of_Staraya_Russa_%28Novgorod_oblast%29_%281781%29.png">
            <a:extLst>
              <a:ext uri="{FF2B5EF4-FFF2-40B4-BE49-F238E27FC236}">
                <a16:creationId xmlns:a16="http://schemas.microsoft.com/office/drawing/2014/main" id="{6052E28A-39B5-477C-E7D0-BE083CCB2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05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895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ject 2"/>
          <p:cNvSpPr>
            <a:spLocks noChangeArrowheads="1"/>
          </p:cNvSpPr>
          <p:nvPr/>
        </p:nvSpPr>
        <p:spPr bwMode="auto">
          <a:xfrm>
            <a:off x="53975" y="188913"/>
            <a:ext cx="9036050" cy="4095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 dirty="0"/>
              <a:t>  </a:t>
            </a:r>
            <a:r>
              <a:rPr lang="ru-RU" altLang="ru-RU" sz="2800" b="1" dirty="0"/>
              <a:t>Безвозмездные поступления </a:t>
            </a:r>
            <a:r>
              <a:rPr lang="ru-RU" altLang="ru-RU" sz="2000" b="1" dirty="0"/>
              <a:t>(млн. рублей)</a:t>
            </a:r>
            <a:endParaRPr lang="ru-RU" altLang="ru-RU" sz="3600" b="1" dirty="0"/>
          </a:p>
        </p:txBody>
      </p:sp>
      <p:sp>
        <p:nvSpPr>
          <p:cNvPr id="10243" name="object 4"/>
          <p:cNvSpPr txBox="1">
            <a:spLocks noChangeArrowheads="1"/>
          </p:cNvSpPr>
          <p:nvPr/>
        </p:nvSpPr>
        <p:spPr bwMode="auto">
          <a:xfrm>
            <a:off x="357188" y="2205038"/>
            <a:ext cx="8429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endParaRPr lang="ru-RU" altLang="ru-RU" sz="2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4" name="object 5"/>
          <p:cNvSpPr>
            <a:spLocks noChangeArrowheads="1"/>
          </p:cNvSpPr>
          <p:nvPr/>
        </p:nvSpPr>
        <p:spPr bwMode="auto">
          <a:xfrm>
            <a:off x="0" y="5077929"/>
            <a:ext cx="9144000" cy="190658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0245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52513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550" y="1123950"/>
            <a:ext cx="131445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783900304"/>
              </p:ext>
            </p:extLst>
          </p:nvPr>
        </p:nvGraphicFramePr>
        <p:xfrm>
          <a:off x="683568" y="2246092"/>
          <a:ext cx="2250503" cy="3593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0248" name="TextBox 9"/>
          <p:cNvSpPr txBox="1">
            <a:spLocks noChangeArrowheads="1"/>
          </p:cNvSpPr>
          <p:nvPr/>
        </p:nvSpPr>
        <p:spPr bwMode="auto">
          <a:xfrm>
            <a:off x="1268066" y="2486373"/>
            <a:ext cx="131606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</a:rPr>
              <a:t>    </a:t>
            </a:r>
            <a:r>
              <a:rPr lang="ru-RU" altLang="ru-RU" sz="2000" b="1" dirty="0"/>
              <a:t>567,7</a:t>
            </a:r>
            <a:endParaRPr lang="ru-RU" altLang="ru-RU" sz="1600" b="1" dirty="0"/>
          </a:p>
          <a:p>
            <a:pPr>
              <a:spcBef>
                <a:spcPct val="0"/>
              </a:spcBef>
              <a:buNone/>
            </a:pPr>
            <a:r>
              <a:rPr lang="ru-RU" altLang="ru-RU" sz="1600" b="1" dirty="0">
                <a:solidFill>
                  <a:schemeClr val="bg1"/>
                </a:solidFill>
              </a:rPr>
              <a:t>  </a:t>
            </a:r>
            <a:r>
              <a:rPr lang="ru-RU" sz="1600" b="1" dirty="0"/>
              <a:t>(56,5%)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600" b="1" dirty="0">
              <a:solidFill>
                <a:schemeClr val="bg1"/>
              </a:solidFill>
            </a:endParaRPr>
          </a:p>
        </p:txBody>
      </p:sp>
      <p:sp>
        <p:nvSpPr>
          <p:cNvPr id="10249" name="TextBox 12"/>
          <p:cNvSpPr txBox="1">
            <a:spLocks noChangeArrowheads="1"/>
          </p:cNvSpPr>
          <p:nvPr/>
        </p:nvSpPr>
        <p:spPr bwMode="auto">
          <a:xfrm>
            <a:off x="1311098" y="3310289"/>
            <a:ext cx="101174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/>
              <a:t>   </a:t>
            </a:r>
            <a:r>
              <a:rPr lang="ru-RU" altLang="ru-RU" sz="1600" b="1" dirty="0"/>
              <a:t>412,7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600" b="1" dirty="0">
                <a:solidFill>
                  <a:schemeClr val="bg1"/>
                </a:solidFill>
              </a:rPr>
              <a:t>   </a:t>
            </a:r>
            <a:r>
              <a:rPr lang="ru-RU" sz="1600" b="1" dirty="0"/>
              <a:t>(41,1%)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600" b="1" dirty="0">
              <a:solidFill>
                <a:schemeClr val="bg1"/>
              </a:solidFill>
            </a:endParaRPr>
          </a:p>
        </p:txBody>
      </p:sp>
      <p:sp>
        <p:nvSpPr>
          <p:cNvPr id="10250" name="TextBox 13"/>
          <p:cNvSpPr txBox="1">
            <a:spLocks noChangeArrowheads="1"/>
          </p:cNvSpPr>
          <p:nvPr/>
        </p:nvSpPr>
        <p:spPr bwMode="auto">
          <a:xfrm>
            <a:off x="1311098" y="4202841"/>
            <a:ext cx="9306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/>
              <a:t>     </a:t>
            </a:r>
            <a:r>
              <a:rPr lang="ru-RU" altLang="ru-RU" sz="1400" b="1" dirty="0"/>
              <a:t>23,9</a:t>
            </a:r>
          </a:p>
          <a:p>
            <a:pPr algn="ctr">
              <a:spcBef>
                <a:spcPct val="0"/>
              </a:spcBef>
              <a:buNone/>
            </a:pPr>
            <a:r>
              <a:rPr lang="ru-RU" sz="1400" b="1" dirty="0"/>
              <a:t>  </a:t>
            </a:r>
            <a:r>
              <a:rPr lang="ru-RU" sz="1200" b="1" dirty="0"/>
              <a:t>(2,4%)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400" b="1" dirty="0"/>
          </a:p>
        </p:txBody>
      </p:sp>
      <p:graphicFrame>
        <p:nvGraphicFramePr>
          <p:cNvPr id="25" name="Схема 24"/>
          <p:cNvGraphicFramePr/>
          <p:nvPr>
            <p:extLst>
              <p:ext uri="{D42A27DB-BD31-4B8C-83A1-F6EECF244321}">
                <p14:modId xmlns:p14="http://schemas.microsoft.com/office/powerpoint/2010/main" val="1526343193"/>
              </p:ext>
            </p:extLst>
          </p:nvPr>
        </p:nvGraphicFramePr>
        <p:xfrm>
          <a:off x="3491880" y="2217929"/>
          <a:ext cx="2250503" cy="3704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10253" name="TextBox 25"/>
          <p:cNvSpPr txBox="1">
            <a:spLocks noChangeArrowheads="1"/>
          </p:cNvSpPr>
          <p:nvPr/>
        </p:nvSpPr>
        <p:spPr bwMode="auto">
          <a:xfrm>
            <a:off x="4087651" y="2483605"/>
            <a:ext cx="1187946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</a:rPr>
              <a:t>   </a:t>
            </a:r>
            <a:r>
              <a:rPr lang="ru-RU" altLang="ru-RU" sz="1600" b="1" dirty="0"/>
              <a:t>547,6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600" b="1" dirty="0">
                <a:solidFill>
                  <a:schemeClr val="bg1"/>
                </a:solidFill>
              </a:rPr>
              <a:t> </a:t>
            </a:r>
            <a:r>
              <a:rPr lang="ru-RU" sz="1600" b="1" dirty="0"/>
              <a:t>(79%)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600" b="1" dirty="0">
              <a:solidFill>
                <a:schemeClr val="bg1"/>
              </a:solidFill>
            </a:endParaRPr>
          </a:p>
        </p:txBody>
      </p:sp>
      <p:sp>
        <p:nvSpPr>
          <p:cNvPr id="10254" name="TextBox 26"/>
          <p:cNvSpPr txBox="1">
            <a:spLocks noChangeArrowheads="1"/>
          </p:cNvSpPr>
          <p:nvPr/>
        </p:nvSpPr>
        <p:spPr bwMode="auto">
          <a:xfrm>
            <a:off x="4175956" y="3280227"/>
            <a:ext cx="792088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600" b="1" dirty="0"/>
              <a:t>122,8</a:t>
            </a:r>
            <a:r>
              <a:rPr lang="ru-RU" altLang="ru-RU" sz="1600" b="1" dirty="0">
                <a:solidFill>
                  <a:schemeClr val="bg1"/>
                </a:solidFill>
              </a:rPr>
              <a:t> </a:t>
            </a:r>
            <a:r>
              <a:rPr lang="ru-RU" sz="1400" b="1" dirty="0"/>
              <a:t>(17,7%)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600" b="1" dirty="0">
              <a:solidFill>
                <a:schemeClr val="bg1"/>
              </a:solidFill>
            </a:endParaRPr>
          </a:p>
        </p:txBody>
      </p:sp>
      <p:sp>
        <p:nvSpPr>
          <p:cNvPr id="10255" name="TextBox 28"/>
          <p:cNvSpPr txBox="1">
            <a:spLocks noChangeArrowheads="1"/>
          </p:cNvSpPr>
          <p:nvPr/>
        </p:nvSpPr>
        <p:spPr bwMode="auto">
          <a:xfrm>
            <a:off x="4283968" y="4189943"/>
            <a:ext cx="864096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/>
              <a:t>20,9</a:t>
            </a:r>
            <a:r>
              <a:rPr lang="ru-RU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sz="1200" b="1" dirty="0"/>
              <a:t>(3%)</a:t>
            </a:r>
            <a:endParaRPr lang="ru-RU" altLang="ru-RU" sz="1200" b="1" dirty="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000" b="1" dirty="0"/>
          </a:p>
        </p:txBody>
      </p:sp>
      <p:graphicFrame>
        <p:nvGraphicFramePr>
          <p:cNvPr id="30" name="Схема 29"/>
          <p:cNvGraphicFramePr/>
          <p:nvPr>
            <p:extLst>
              <p:ext uri="{D42A27DB-BD31-4B8C-83A1-F6EECF244321}">
                <p14:modId xmlns:p14="http://schemas.microsoft.com/office/powerpoint/2010/main" val="207617392"/>
              </p:ext>
            </p:extLst>
          </p:nvPr>
        </p:nvGraphicFramePr>
        <p:xfrm>
          <a:off x="6372200" y="2217930"/>
          <a:ext cx="2160240" cy="3731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sp>
        <p:nvSpPr>
          <p:cNvPr id="10257" name="TextBox 30"/>
          <p:cNvSpPr txBox="1">
            <a:spLocks noChangeArrowheads="1"/>
          </p:cNvSpPr>
          <p:nvPr/>
        </p:nvSpPr>
        <p:spPr bwMode="auto">
          <a:xfrm>
            <a:off x="6990695" y="2398130"/>
            <a:ext cx="128220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/>
              <a:t>   </a:t>
            </a:r>
            <a:r>
              <a:rPr lang="ru-RU" altLang="ru-RU" sz="1600" b="1" dirty="0"/>
              <a:t>547,2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600" b="1" dirty="0"/>
              <a:t> </a:t>
            </a:r>
            <a:r>
              <a:rPr lang="ru-RU" sz="1600" b="1" dirty="0"/>
              <a:t>(79,2%)</a:t>
            </a:r>
          </a:p>
          <a:p>
            <a:pPr>
              <a:spcBef>
                <a:spcPct val="0"/>
              </a:spcBef>
              <a:buNone/>
            </a:pPr>
            <a:endParaRPr lang="ru-RU" altLang="ru-RU" sz="1600" b="1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2000" b="1" dirty="0">
              <a:solidFill>
                <a:schemeClr val="bg1"/>
              </a:solidFill>
            </a:endParaRPr>
          </a:p>
        </p:txBody>
      </p:sp>
      <p:sp>
        <p:nvSpPr>
          <p:cNvPr id="10258" name="TextBox 31"/>
          <p:cNvSpPr txBox="1">
            <a:spLocks noChangeArrowheads="1"/>
          </p:cNvSpPr>
          <p:nvPr/>
        </p:nvSpPr>
        <p:spPr bwMode="auto">
          <a:xfrm>
            <a:off x="7189307" y="3279488"/>
            <a:ext cx="76029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/>
              <a:t>122,8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sz="1400" b="1" dirty="0"/>
              <a:t>(17,8%)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000" b="1" dirty="0"/>
          </a:p>
          <a:p>
            <a:pPr>
              <a:spcBef>
                <a:spcPct val="0"/>
              </a:spcBef>
              <a:buFontTx/>
              <a:buNone/>
            </a:pPr>
            <a:endParaRPr lang="ru-RU" altLang="ru-RU" sz="2000" b="1" dirty="0"/>
          </a:p>
        </p:txBody>
      </p:sp>
      <p:sp>
        <p:nvSpPr>
          <p:cNvPr id="10259" name="TextBox 32"/>
          <p:cNvSpPr txBox="1">
            <a:spLocks noChangeArrowheads="1"/>
          </p:cNvSpPr>
          <p:nvPr/>
        </p:nvSpPr>
        <p:spPr bwMode="auto">
          <a:xfrm>
            <a:off x="7171998" y="4046170"/>
            <a:ext cx="760295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4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/>
              <a:t>20,9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/>
              <a:t>(3%)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000" b="1" dirty="0"/>
          </a:p>
        </p:txBody>
      </p:sp>
      <p:graphicFrame>
        <p:nvGraphicFramePr>
          <p:cNvPr id="2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3974606"/>
              </p:ext>
            </p:extLst>
          </p:nvPr>
        </p:nvGraphicFramePr>
        <p:xfrm>
          <a:off x="239961" y="1216903"/>
          <a:ext cx="8429625" cy="477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1619672" y="5944605"/>
            <a:ext cx="5976664" cy="84862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Планируется частичная замена дотации дополнительным нормативом отчислений от налога на доходы физических лиц в размере 23 процентов.</a:t>
            </a: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7171998" y="5081406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100" b="1" dirty="0"/>
              <a:t> </a:t>
            </a:r>
          </a:p>
        </p:txBody>
      </p:sp>
      <p:graphicFrame>
        <p:nvGraphicFramePr>
          <p:cNvPr id="23" name="Диаграмма 10">
            <a:extLst>
              <a:ext uri="{FF2B5EF4-FFF2-40B4-BE49-F238E27FC236}">
                <a16:creationId xmlns:a16="http://schemas.microsoft.com/office/drawing/2014/main" id="{9C5890DC-B5DD-44DA-A13C-DB81B0C0E5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3334155"/>
              </p:ext>
            </p:extLst>
          </p:nvPr>
        </p:nvGraphicFramePr>
        <p:xfrm>
          <a:off x="395536" y="1810562"/>
          <a:ext cx="7920880" cy="342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</p:spTree>
    <p:extLst>
      <p:ext uri="{BB962C8B-B14F-4D97-AF65-F5344CB8AC3E}">
        <p14:creationId xmlns:p14="http://schemas.microsoft.com/office/powerpoint/2010/main" val="2062237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bject 2"/>
          <p:cNvSpPr>
            <a:spLocks noChangeArrowheads="1"/>
          </p:cNvSpPr>
          <p:nvPr/>
        </p:nvSpPr>
        <p:spPr bwMode="auto">
          <a:xfrm>
            <a:off x="53975" y="188913"/>
            <a:ext cx="9036050" cy="4095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/>
              <a:t>            Межбюджетные трансферты, подлежащие передаче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/>
              <a:t>               из областного бюджета бюджетам поселений (</a:t>
            </a:r>
            <a:r>
              <a:rPr lang="ru-RU" altLang="ru-RU" sz="2400" b="1" dirty="0" err="1"/>
              <a:t>млн.рублей</a:t>
            </a:r>
            <a:r>
              <a:rPr lang="ru-RU" altLang="ru-RU" sz="2400" b="1" dirty="0"/>
              <a:t>)</a:t>
            </a:r>
          </a:p>
        </p:txBody>
      </p:sp>
      <p:sp>
        <p:nvSpPr>
          <p:cNvPr id="13315" name="object 4"/>
          <p:cNvSpPr txBox="1">
            <a:spLocks noChangeArrowheads="1"/>
          </p:cNvSpPr>
          <p:nvPr/>
        </p:nvSpPr>
        <p:spPr bwMode="auto">
          <a:xfrm>
            <a:off x="357188" y="2205038"/>
            <a:ext cx="8429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6" name="object 5"/>
          <p:cNvSpPr>
            <a:spLocks noChangeArrowheads="1"/>
          </p:cNvSpPr>
          <p:nvPr/>
        </p:nvSpPr>
        <p:spPr bwMode="auto">
          <a:xfrm>
            <a:off x="0" y="5373216"/>
            <a:ext cx="9144000" cy="1676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3317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269" y="1"/>
            <a:ext cx="940862" cy="98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409619990"/>
              </p:ext>
            </p:extLst>
          </p:nvPr>
        </p:nvGraphicFramePr>
        <p:xfrm>
          <a:off x="611560" y="1397000"/>
          <a:ext cx="8064896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88488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bject 2"/>
          <p:cNvSpPr>
            <a:spLocks noChangeArrowheads="1"/>
          </p:cNvSpPr>
          <p:nvPr/>
        </p:nvSpPr>
        <p:spPr bwMode="auto">
          <a:xfrm>
            <a:off x="53975" y="188913"/>
            <a:ext cx="9036050" cy="4095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/>
              <a:t>Объем расходов    </a:t>
            </a:r>
            <a:r>
              <a:rPr lang="ru-RU" altLang="ru-RU" sz="2800" b="1" dirty="0"/>
              <a:t>(млн. руб.)          </a:t>
            </a:r>
            <a:endParaRPr lang="ru-RU" altLang="ru-RU" sz="3600" b="1" dirty="0"/>
          </a:p>
        </p:txBody>
      </p:sp>
      <p:sp>
        <p:nvSpPr>
          <p:cNvPr id="13315" name="object 4"/>
          <p:cNvSpPr txBox="1">
            <a:spLocks noChangeArrowheads="1"/>
          </p:cNvSpPr>
          <p:nvPr/>
        </p:nvSpPr>
        <p:spPr bwMode="auto">
          <a:xfrm>
            <a:off x="357188" y="2205038"/>
            <a:ext cx="8429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6" name="object 5"/>
          <p:cNvSpPr>
            <a:spLocks noChangeArrowheads="1"/>
          </p:cNvSpPr>
          <p:nvPr/>
        </p:nvSpPr>
        <p:spPr bwMode="auto">
          <a:xfrm>
            <a:off x="0" y="5373216"/>
            <a:ext cx="9144000" cy="1676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3317" name="Picture 2" descr="https://upload.wikimedia.org/wikipedia/commons/1/14/Coat_of_Arms_of_Staraya_Russa_%28Novgorod_oblast%29_%281781%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52513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2805144016"/>
              </p:ext>
            </p:extLst>
          </p:nvPr>
        </p:nvGraphicFramePr>
        <p:xfrm>
          <a:off x="179512" y="170080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883" y="4119563"/>
            <a:ext cx="3108960" cy="182892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886" y="1425640"/>
            <a:ext cx="3116387" cy="2076780"/>
          </a:xfrm>
          <a:prstGeom prst="rect">
            <a:avLst/>
          </a:prstGeom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94C40F48-C37D-D467-465C-5B36FC68F671}"/>
              </a:ext>
            </a:extLst>
          </p:cNvPr>
          <p:cNvSpPr/>
          <p:nvPr/>
        </p:nvSpPr>
        <p:spPr>
          <a:xfrm>
            <a:off x="611560" y="1700807"/>
            <a:ext cx="1224136" cy="109071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2025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69290DCE-B43C-8DD4-049F-E3D8D28DE519}"/>
              </a:ext>
            </a:extLst>
          </p:cNvPr>
          <p:cNvSpPr/>
          <p:nvPr/>
        </p:nvSpPr>
        <p:spPr>
          <a:xfrm>
            <a:off x="547957" y="3195235"/>
            <a:ext cx="1224136" cy="109071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2026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5355D468-78DF-D39B-5E98-6DC155013A5A}"/>
              </a:ext>
            </a:extLst>
          </p:cNvPr>
          <p:cNvSpPr/>
          <p:nvPr/>
        </p:nvSpPr>
        <p:spPr>
          <a:xfrm>
            <a:off x="547957" y="4666237"/>
            <a:ext cx="1224136" cy="109071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2027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9382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12401</TotalTime>
  <Words>2377</Words>
  <Application>Microsoft Office PowerPoint</Application>
  <PresentationFormat>Экран (4:3)</PresentationFormat>
  <Paragraphs>740</Paragraphs>
  <Slides>25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Times New Roman</vt:lpstr>
      <vt:lpstr>Тема Office</vt:lpstr>
      <vt:lpstr>Microsoft Excel Chart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Общегосударственные вопросы (тыс. руб.)</vt:lpstr>
      <vt:lpstr>Национальная оборона</vt:lpstr>
      <vt:lpstr>Национальная безопасность и правоохранительная деятельность, тыс. руб.</vt:lpstr>
      <vt:lpstr> Национальная экономика, тыс. руб .</vt:lpstr>
      <vt:lpstr>Жилищно-коммунальное хозяйство, тыс. руб.</vt:lpstr>
      <vt:lpstr>Охрана окружающей среды, тыс. руб.</vt:lpstr>
      <vt:lpstr>Образование, тыс. руб.</vt:lpstr>
      <vt:lpstr>Культура и кинематография, тыс. руб.</vt:lpstr>
      <vt:lpstr>       Социальная политика, тыс.руб.</vt:lpstr>
      <vt:lpstr>Физическая культура и спорт, тыс. руб.</vt:lpstr>
      <vt:lpstr>Обслуживание государственного и муниципального долга, тыс.руб. </vt:lpstr>
      <vt:lpstr>Межбюджетные трансферты общего характера бюджетам субъектов РФ и муниципальных образований, тыс.руб.</vt:lpstr>
      <vt:lpstr>Презентация PowerPoint</vt:lpstr>
    </vt:vector>
  </TitlesOfParts>
  <Company>Комитет финансов Администрации старорусского р-на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Посашкова Елена Юрьевна</dc:creator>
  <cp:lastModifiedBy>Садкова Екатерина Валерьевна</cp:lastModifiedBy>
  <cp:revision>992</cp:revision>
  <cp:lastPrinted>2024-11-20T12:51:13Z</cp:lastPrinted>
  <dcterms:created xsi:type="dcterms:W3CDTF">2016-11-21T07:30:06Z</dcterms:created>
  <dcterms:modified xsi:type="dcterms:W3CDTF">2024-11-21T13:56:10Z</dcterms:modified>
</cp:coreProperties>
</file>